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324" r:id="rId2"/>
    <p:sldId id="325" r:id="rId3"/>
    <p:sldId id="382" r:id="rId4"/>
    <p:sldId id="326" r:id="rId5"/>
    <p:sldId id="368" r:id="rId6"/>
    <p:sldId id="370" r:id="rId7"/>
    <p:sldId id="373" r:id="rId8"/>
    <p:sldId id="374" r:id="rId9"/>
    <p:sldId id="376" r:id="rId10"/>
    <p:sldId id="378" r:id="rId11"/>
    <p:sldId id="411" r:id="rId12"/>
    <p:sldId id="327" r:id="rId13"/>
    <p:sldId id="328" r:id="rId14"/>
    <p:sldId id="333" r:id="rId15"/>
    <p:sldId id="329" r:id="rId16"/>
    <p:sldId id="336" r:id="rId17"/>
    <p:sldId id="337" r:id="rId18"/>
    <p:sldId id="338" r:id="rId19"/>
    <p:sldId id="392" r:id="rId20"/>
    <p:sldId id="390" r:id="rId21"/>
    <p:sldId id="391" r:id="rId22"/>
    <p:sldId id="393" r:id="rId23"/>
    <p:sldId id="389" r:id="rId24"/>
    <p:sldId id="394" r:id="rId25"/>
    <p:sldId id="384" r:id="rId26"/>
    <p:sldId id="386" r:id="rId27"/>
    <p:sldId id="388" r:id="rId28"/>
    <p:sldId id="340" r:id="rId29"/>
    <p:sldId id="341" r:id="rId30"/>
    <p:sldId id="367" r:id="rId31"/>
    <p:sldId id="342" r:id="rId32"/>
    <p:sldId id="343" r:id="rId33"/>
    <p:sldId id="344" r:id="rId34"/>
    <p:sldId id="346" r:id="rId35"/>
    <p:sldId id="348" r:id="rId36"/>
    <p:sldId id="350" r:id="rId37"/>
    <p:sldId id="352" r:id="rId38"/>
    <p:sldId id="354" r:id="rId39"/>
    <p:sldId id="356" r:id="rId40"/>
    <p:sldId id="358" r:id="rId41"/>
    <p:sldId id="359" r:id="rId42"/>
    <p:sldId id="396" r:id="rId43"/>
    <p:sldId id="398" r:id="rId44"/>
    <p:sldId id="400" r:id="rId45"/>
    <p:sldId id="402" r:id="rId46"/>
    <p:sldId id="404" r:id="rId47"/>
    <p:sldId id="361" r:id="rId48"/>
    <p:sldId id="363" r:id="rId49"/>
    <p:sldId id="365" r:id="rId50"/>
    <p:sldId id="273" r:id="rId51"/>
    <p:sldId id="277" r:id="rId52"/>
    <p:sldId id="292" r:id="rId53"/>
    <p:sldId id="289" r:id="rId54"/>
    <p:sldId id="279" r:id="rId55"/>
    <p:sldId id="290" r:id="rId56"/>
    <p:sldId id="291" r:id="rId57"/>
    <p:sldId id="293" r:id="rId58"/>
    <p:sldId id="294" r:id="rId59"/>
    <p:sldId id="295" r:id="rId60"/>
    <p:sldId id="296" r:id="rId61"/>
    <p:sldId id="297" r:id="rId62"/>
    <p:sldId id="298" r:id="rId63"/>
    <p:sldId id="299" r:id="rId64"/>
    <p:sldId id="300" r:id="rId65"/>
    <p:sldId id="301" r:id="rId66"/>
    <p:sldId id="310" r:id="rId67"/>
    <p:sldId id="303" r:id="rId68"/>
    <p:sldId id="302" r:id="rId69"/>
    <p:sldId id="306" r:id="rId70"/>
    <p:sldId id="307" r:id="rId71"/>
    <p:sldId id="308" r:id="rId72"/>
    <p:sldId id="309" r:id="rId73"/>
    <p:sldId id="323" r:id="rId74"/>
    <p:sldId id="405" r:id="rId75"/>
    <p:sldId id="406" r:id="rId76"/>
    <p:sldId id="407" r:id="rId77"/>
    <p:sldId id="408" r:id="rId78"/>
    <p:sldId id="409" r:id="rId79"/>
    <p:sldId id="410"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80915144-0653-4A67-B695-3036FE335D1A}" type="datetimeFigureOut">
              <a:rPr lang="en-US" smtClean="0"/>
              <a:pPr/>
              <a:t>3/13/2018</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DEE0140-B136-4401-9F91-771BFF2A73D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915144-0653-4A67-B695-3036FE335D1A}" type="datetimeFigureOut">
              <a:rPr lang="en-US" smtClean="0"/>
              <a:pPr/>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E0140-B136-4401-9F91-771BFF2A73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915144-0653-4A67-B695-3036FE335D1A}" type="datetimeFigureOut">
              <a:rPr lang="en-US" smtClean="0"/>
              <a:pPr/>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E0140-B136-4401-9F91-771BFF2A73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80915144-0653-4A67-B695-3036FE335D1A}" type="datetimeFigureOut">
              <a:rPr lang="en-US" smtClean="0"/>
              <a:pPr/>
              <a:t>3/13/2018</a:t>
            </a:fld>
            <a:endParaRPr lang="en-US"/>
          </a:p>
        </p:txBody>
      </p:sp>
      <p:sp>
        <p:nvSpPr>
          <p:cNvPr id="9" name="Slide Number Placeholder 8"/>
          <p:cNvSpPr>
            <a:spLocks noGrp="1"/>
          </p:cNvSpPr>
          <p:nvPr>
            <p:ph type="sldNum" sz="quarter" idx="15"/>
          </p:nvPr>
        </p:nvSpPr>
        <p:spPr/>
        <p:txBody>
          <a:bodyPr rtlCol="0"/>
          <a:lstStyle/>
          <a:p>
            <a:fld id="{ADEE0140-B136-4401-9F91-771BFF2A73D2}"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80915144-0653-4A67-B695-3036FE335D1A}" type="datetimeFigureOut">
              <a:rPr lang="en-US" smtClean="0"/>
              <a:pPr/>
              <a:t>3/13/2018</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ADEE0140-B136-4401-9F91-771BFF2A73D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0915144-0653-4A67-B695-3036FE335D1A}" type="datetimeFigureOut">
              <a:rPr lang="en-US" smtClean="0"/>
              <a:pPr/>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E0140-B136-4401-9F91-771BFF2A73D2}"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80915144-0653-4A67-B695-3036FE335D1A}" type="datetimeFigureOut">
              <a:rPr lang="en-US" smtClean="0"/>
              <a:pPr/>
              <a:t>3/13/2018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EE0140-B136-4401-9F91-771BFF2A73D2}"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80915144-0653-4A67-B695-3036FE335D1A}" type="datetimeFigureOut">
              <a:rPr lang="en-US" smtClean="0"/>
              <a:pPr/>
              <a:t>3/13/2018</a:t>
            </a:fld>
            <a:endParaRPr lang="en-US"/>
          </a:p>
        </p:txBody>
      </p:sp>
      <p:sp>
        <p:nvSpPr>
          <p:cNvPr id="7" name="Slide Number Placeholder 6"/>
          <p:cNvSpPr>
            <a:spLocks noGrp="1"/>
          </p:cNvSpPr>
          <p:nvPr>
            <p:ph type="sldNum" sz="quarter" idx="11"/>
          </p:nvPr>
        </p:nvSpPr>
        <p:spPr/>
        <p:txBody>
          <a:bodyPr rtlCol="0"/>
          <a:lstStyle/>
          <a:p>
            <a:fld id="{ADEE0140-B136-4401-9F91-771BFF2A73D2}"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15144-0653-4A67-B695-3036FE335D1A}" type="datetimeFigureOut">
              <a:rPr lang="en-US" smtClean="0"/>
              <a:pPr/>
              <a:t>3/13/2018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EE0140-B136-4401-9F91-771BFF2A73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80915144-0653-4A67-B695-3036FE335D1A}" type="datetimeFigureOut">
              <a:rPr lang="en-US" smtClean="0"/>
              <a:pPr/>
              <a:t>3/13/2018</a:t>
            </a:fld>
            <a:endParaRPr lang="en-US"/>
          </a:p>
        </p:txBody>
      </p:sp>
      <p:sp>
        <p:nvSpPr>
          <p:cNvPr id="22" name="Slide Number Placeholder 21"/>
          <p:cNvSpPr>
            <a:spLocks noGrp="1"/>
          </p:cNvSpPr>
          <p:nvPr>
            <p:ph type="sldNum" sz="quarter" idx="15"/>
          </p:nvPr>
        </p:nvSpPr>
        <p:spPr/>
        <p:txBody>
          <a:bodyPr rtlCol="0"/>
          <a:lstStyle/>
          <a:p>
            <a:fld id="{ADEE0140-B136-4401-9F91-771BFF2A73D2}"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80915144-0653-4A67-B695-3036FE335D1A}" type="datetimeFigureOut">
              <a:rPr lang="en-US" smtClean="0"/>
              <a:pPr/>
              <a:t>3/13/2018</a:t>
            </a:fld>
            <a:endParaRPr lang="en-US"/>
          </a:p>
        </p:txBody>
      </p:sp>
      <p:sp>
        <p:nvSpPr>
          <p:cNvPr id="18" name="Slide Number Placeholder 17"/>
          <p:cNvSpPr>
            <a:spLocks noGrp="1"/>
          </p:cNvSpPr>
          <p:nvPr>
            <p:ph type="sldNum" sz="quarter" idx="11"/>
          </p:nvPr>
        </p:nvSpPr>
        <p:spPr/>
        <p:txBody>
          <a:bodyPr rtlCol="0"/>
          <a:lstStyle/>
          <a:p>
            <a:fld id="{ADEE0140-B136-4401-9F91-771BFF2A73D2}"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80915144-0653-4A67-B695-3036FE335D1A}" type="datetimeFigureOut">
              <a:rPr lang="en-US" smtClean="0"/>
              <a:pPr/>
              <a:t>3/13/2018</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DEE0140-B136-4401-9F91-771BFF2A73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2743200"/>
          </a:xfrm>
        </p:spPr>
        <p:txBody>
          <a:bodyPr>
            <a:normAutofit fontScale="90000"/>
          </a:bodyPr>
          <a:lstStyle/>
          <a:p>
            <a:pPr marL="0" indent="0" algn="ctr">
              <a:buNone/>
            </a:pPr>
            <a:r>
              <a:rPr lang="en-US" sz="9600" b="1" dirty="0">
                <a:solidFill>
                  <a:srgbClr val="0070C0"/>
                </a:solidFill>
                <a:latin typeface="Bodoni MT Black" panose="02070A03080606020203" pitchFamily="18" charset="0"/>
              </a:rPr>
              <a:t>5</a:t>
            </a:r>
            <a:r>
              <a:rPr lang="en-US" sz="9600" b="1" dirty="0" smtClean="0">
                <a:solidFill>
                  <a:srgbClr val="0070C0"/>
                </a:solidFill>
                <a:latin typeface="Bodoni MT Black" panose="02070A03080606020203" pitchFamily="18" charset="0"/>
              </a:rPr>
              <a:t>K </a:t>
            </a:r>
            <a:br>
              <a:rPr lang="en-US" sz="9600" b="1" dirty="0" smtClean="0">
                <a:solidFill>
                  <a:srgbClr val="0070C0"/>
                </a:solidFill>
                <a:latin typeface="Bodoni MT Black" panose="02070A03080606020203" pitchFamily="18" charset="0"/>
              </a:rPr>
            </a:br>
            <a:r>
              <a:rPr lang="en-US" sz="9600" b="1" dirty="0" smtClean="0">
                <a:solidFill>
                  <a:srgbClr val="0070C0"/>
                </a:solidFill>
                <a:latin typeface="Bodoni MT Black" panose="02070A03080606020203" pitchFamily="18" charset="0"/>
              </a:rPr>
              <a:t>OVERVIEW</a:t>
            </a:r>
            <a:endParaRPr lang="en-US" sz="9600" b="1" dirty="0">
              <a:solidFill>
                <a:srgbClr val="0070C0"/>
              </a:solidFill>
              <a:latin typeface="Bodoni MT Black" panose="02070A03080606020203" pitchFamily="18" charset="0"/>
            </a:endParaRPr>
          </a:p>
        </p:txBody>
      </p:sp>
    </p:spTree>
    <p:extLst>
      <p:ext uri="{BB962C8B-B14F-4D97-AF65-F5344CB8AC3E}">
        <p14:creationId xmlns:p14="http://schemas.microsoft.com/office/powerpoint/2010/main" val="21170354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4343400" y="457200"/>
            <a:ext cx="4343400" cy="573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08" y="325582"/>
            <a:ext cx="3629891"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2964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1000"/>
                                        <p:tgtEl>
                                          <p:spTgt spid="19459"/>
                                        </p:tgtEl>
                                      </p:cBhvr>
                                    </p:animEffect>
                                    <p:anim calcmode="lin" valueType="num">
                                      <p:cBhvr>
                                        <p:cTn id="8" dur="1000" fill="hold"/>
                                        <p:tgtEl>
                                          <p:spTgt spid="19459"/>
                                        </p:tgtEl>
                                        <p:attrNameLst>
                                          <p:attrName>ppt_x</p:attrName>
                                        </p:attrNameLst>
                                      </p:cBhvr>
                                      <p:tavLst>
                                        <p:tav tm="0">
                                          <p:val>
                                            <p:strVal val="#ppt_x"/>
                                          </p:val>
                                        </p:tav>
                                        <p:tav tm="100000">
                                          <p:val>
                                            <p:strVal val="#ppt_x"/>
                                          </p:val>
                                        </p:tav>
                                      </p:tavLst>
                                    </p:anim>
                                    <p:anim calcmode="lin" valueType="num">
                                      <p:cBhvr>
                                        <p:cTn id="9" dur="1000" fill="hold"/>
                                        <p:tgtEl>
                                          <p:spTgt spid="194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9458"/>
                                        </p:tgtEl>
                                        <p:attrNameLst>
                                          <p:attrName>style.visibility</p:attrName>
                                        </p:attrNameLst>
                                      </p:cBhvr>
                                      <p:to>
                                        <p:strVal val="visible"/>
                                      </p:to>
                                    </p:set>
                                    <p:animEffect transition="in" filter="wheel(1)">
                                      <p:cBhvr>
                                        <p:cTn id="14"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467600" cy="1143000"/>
          </a:xfrm>
        </p:spPr>
        <p:txBody>
          <a:bodyPr/>
          <a:lstStyle/>
          <a:p>
            <a:pPr algn="ctr"/>
            <a:r>
              <a:rPr lang="en-US" b="1" dirty="0" smtClean="0">
                <a:solidFill>
                  <a:srgbClr val="0070C0"/>
                </a:solidFill>
              </a:rPr>
              <a:t>JULY 7, 2017, PANGASINAN PROVINCIAL LIBRARY</a:t>
            </a:r>
            <a:endParaRPr lang="en-US" b="1" dirty="0">
              <a:solidFill>
                <a:srgbClr val="0070C0"/>
              </a:solidFill>
            </a:endParaRP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00200"/>
            <a:ext cx="762000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9861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wipe(down)">
                                      <p:cBhvr>
                                        <p:cTn id="14"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08708"/>
            <a:ext cx="8153400" cy="1143000"/>
          </a:xfrm>
        </p:spPr>
        <p:txBody>
          <a:bodyPr>
            <a:normAutofit fontScale="90000"/>
          </a:bodyPr>
          <a:lstStyle/>
          <a:p>
            <a:pPr marL="0" indent="0" algn="ctr">
              <a:buNone/>
            </a:pPr>
            <a:r>
              <a:rPr lang="en-US" sz="2000" b="1" dirty="0" smtClean="0">
                <a:solidFill>
                  <a:srgbClr val="0070C0"/>
                </a:solidFill>
              </a:rPr>
              <a:t>April 10, 2017 Courtesy call to newly appointed NLP Director Mr. Cesar Gilbert Adriano and Asst. Director </a:t>
            </a:r>
            <a:r>
              <a:rPr lang="en-US" sz="2000" b="1" dirty="0" err="1" smtClean="0">
                <a:solidFill>
                  <a:srgbClr val="0070C0"/>
                </a:solidFill>
              </a:rPr>
              <a:t>Edgardo</a:t>
            </a:r>
            <a:r>
              <a:rPr lang="en-US" sz="2000" b="1" dirty="0" smtClean="0">
                <a:solidFill>
                  <a:srgbClr val="0070C0"/>
                </a:solidFill>
              </a:rPr>
              <a:t> </a:t>
            </a:r>
            <a:r>
              <a:rPr lang="en-US" sz="2000" b="1" dirty="0" err="1" smtClean="0">
                <a:solidFill>
                  <a:srgbClr val="0070C0"/>
                </a:solidFill>
              </a:rPr>
              <a:t>Quiros</a:t>
            </a:r>
            <a:r>
              <a:rPr lang="en-US" sz="2000" b="1" dirty="0" smtClean="0">
                <a:solidFill>
                  <a:srgbClr val="0070C0"/>
                </a:solidFill>
              </a:rPr>
              <a:t>, who presented to us the latest model of the British framework of modernization of Public Library</a:t>
            </a:r>
            <a:endParaRPr lang="en-US" sz="2000" b="1" dirty="0">
              <a:solidFill>
                <a:srgbClr val="0070C0"/>
              </a:solidFill>
            </a:endParaRPr>
          </a:p>
        </p:txBody>
      </p:sp>
      <p:pic>
        <p:nvPicPr>
          <p:cNvPr id="4" name="Content Placeholder 3" descr="april10,2017courtesycallforthenewdirectorofNationallibrary,1.jpg"/>
          <p:cNvPicPr>
            <a:picLocks noGrp="1" noChangeAspect="1"/>
          </p:cNvPicPr>
          <p:nvPr>
            <p:ph sz="quarter" idx="1"/>
          </p:nvPr>
        </p:nvPicPr>
        <p:blipFill>
          <a:blip r:embed="rId2"/>
          <a:stretch>
            <a:fillRect/>
          </a:stretch>
        </p:blipFill>
        <p:spPr>
          <a:xfrm>
            <a:off x="228600" y="1847128"/>
            <a:ext cx="3946878" cy="4525963"/>
          </a:xfrm>
        </p:spPr>
      </p:pic>
      <p:pic>
        <p:nvPicPr>
          <p:cNvPr id="5" name="Content Placeholder 3" descr="april10,2017courtesycallforthenewdirectorofNationallibrary,2.jpg"/>
          <p:cNvPicPr>
            <a:picLocks noChangeAspect="1"/>
          </p:cNvPicPr>
          <p:nvPr/>
        </p:nvPicPr>
        <p:blipFill>
          <a:blip r:embed="rId3"/>
          <a:stretch>
            <a:fillRect/>
          </a:stretch>
        </p:blipFill>
        <p:spPr>
          <a:xfrm>
            <a:off x="4343400" y="1828800"/>
            <a:ext cx="4488873" cy="4544291"/>
          </a:xfrm>
          <a:prstGeom prst="rect">
            <a:avLst/>
          </a:prstGeom>
        </p:spPr>
      </p:pic>
    </p:spTree>
    <p:extLst>
      <p:ext uri="{BB962C8B-B14F-4D97-AF65-F5344CB8AC3E}">
        <p14:creationId xmlns:p14="http://schemas.microsoft.com/office/powerpoint/2010/main" val="3139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p:spPr>
        <p:txBody>
          <a:bodyPr>
            <a:normAutofit/>
          </a:bodyPr>
          <a:lstStyle/>
          <a:p>
            <a:pPr algn="ctr"/>
            <a:r>
              <a:rPr lang="en-US" sz="2400" b="1" dirty="0" smtClean="0">
                <a:solidFill>
                  <a:srgbClr val="0070C0"/>
                </a:solidFill>
              </a:rPr>
              <a:t>BRITISH FRAMEWORK ON MODERNIZATION OF PUBLIC LIBRARIES</a:t>
            </a:r>
            <a:endParaRPr lang="en-US" sz="2400" b="1" dirty="0">
              <a:solidFill>
                <a:srgbClr val="0070C0"/>
              </a:solidFill>
            </a:endParaRPr>
          </a:p>
        </p:txBody>
      </p:sp>
      <p:pic>
        <p:nvPicPr>
          <p:cNvPr id="4" name="Content Placeholder 3" descr="C:\Users\Library\Desktop\Libraries-Poster.jpg"/>
          <p:cNvPicPr>
            <a:picLocks noGrp="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745002" y="1600200"/>
            <a:ext cx="7484598" cy="4873625"/>
          </a:xfrm>
          <a:prstGeom prst="rect">
            <a:avLst/>
          </a:prstGeom>
          <a:noFill/>
          <a:ln>
            <a:noFill/>
          </a:ln>
        </p:spPr>
      </p:pic>
    </p:spTree>
    <p:extLst>
      <p:ext uri="{BB962C8B-B14F-4D97-AF65-F5344CB8AC3E}">
        <p14:creationId xmlns:p14="http://schemas.microsoft.com/office/powerpoint/2010/main" val="2905391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95400"/>
            <a:ext cx="8153400" cy="3352800"/>
          </a:xfrm>
        </p:spPr>
        <p:txBody>
          <a:bodyPr>
            <a:normAutofit/>
          </a:bodyPr>
          <a:lstStyle/>
          <a:p>
            <a:pPr algn="ctr"/>
            <a:r>
              <a:rPr lang="en-US" sz="6000" b="1" dirty="0" smtClean="0">
                <a:solidFill>
                  <a:srgbClr val="0070C0"/>
                </a:solidFill>
              </a:rPr>
              <a:t>COLLABORATION AND COORDINATION </a:t>
            </a:r>
            <a:endParaRPr lang="en-US" sz="6000" b="1" dirty="0">
              <a:solidFill>
                <a:srgbClr val="0070C0"/>
              </a:solidFill>
            </a:endParaRPr>
          </a:p>
        </p:txBody>
      </p:sp>
    </p:spTree>
    <p:extLst>
      <p:ext uri="{BB962C8B-B14F-4D97-AF65-F5344CB8AC3E}">
        <p14:creationId xmlns:p14="http://schemas.microsoft.com/office/powerpoint/2010/main" val="6833913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BRAINSTORMING WITH GOVERNOR NINI YNARES</a:t>
            </a:r>
            <a:endParaRPr lang="en-US" b="1" dirty="0">
              <a:solidFill>
                <a:srgbClr val="0070C0"/>
              </a:solidFill>
            </a:endParaRP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1785064"/>
            <a:ext cx="7467600" cy="450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5181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077200" cy="960438"/>
          </a:xfrm>
        </p:spPr>
        <p:txBody>
          <a:bodyPr/>
          <a:lstStyle/>
          <a:p>
            <a:pPr algn="ctr"/>
            <a:r>
              <a:rPr lang="en-US" b="1" dirty="0" smtClean="0">
                <a:solidFill>
                  <a:srgbClr val="0070C0"/>
                </a:solidFill>
              </a:rPr>
              <a:t>WITH VICE GOVENOR SAN JUAN</a:t>
            </a:r>
            <a:endParaRPr lang="en-US" b="1" dirty="0">
              <a:solidFill>
                <a:srgbClr val="0070C0"/>
              </a:solidFill>
            </a:endParaRPr>
          </a:p>
        </p:txBody>
      </p:sp>
      <p:sp>
        <p:nvSpPr>
          <p:cNvPr id="3" name="Content Placeholder 2"/>
          <p:cNvSpPr>
            <a:spLocks noGrp="1"/>
          </p:cNvSpPr>
          <p:nvPr>
            <p:ph sz="quarter"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75438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550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477962"/>
          </a:xfrm>
        </p:spPr>
        <p:txBody>
          <a:bodyPr>
            <a:normAutofit/>
          </a:bodyPr>
          <a:lstStyle/>
          <a:p>
            <a:pPr algn="ctr"/>
            <a:r>
              <a:rPr lang="en-US" sz="3600" b="1" dirty="0" smtClean="0">
                <a:solidFill>
                  <a:srgbClr val="0070C0"/>
                </a:solidFill>
              </a:rPr>
              <a:t>WITH ATTY. NARAG, SP BOARD SECRETARY</a:t>
            </a:r>
            <a:endParaRPr lang="en-US" sz="3600" b="1" dirty="0">
              <a:solidFill>
                <a:srgbClr val="0070C0"/>
              </a:solidFill>
            </a:endParaRPr>
          </a:p>
        </p:txBody>
      </p:sp>
      <p:pic>
        <p:nvPicPr>
          <p:cNvPr id="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36750"/>
            <a:ext cx="746760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332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noAutofit/>
          </a:bodyPr>
          <a:lstStyle/>
          <a:p>
            <a:pPr algn="ctr"/>
            <a:r>
              <a:rPr lang="en-US" sz="3600" b="1" dirty="0" smtClean="0">
                <a:solidFill>
                  <a:srgbClr val="0070C0"/>
                </a:solidFill>
              </a:rPr>
              <a:t>PLEASES MEMBERS OF RIZAL</a:t>
            </a:r>
            <a:endParaRPr lang="en-US" sz="3600" b="1" dirty="0">
              <a:solidFill>
                <a:srgbClr val="0070C0"/>
              </a:solidFill>
            </a:endParaRP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7391400" cy="487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2452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80772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759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8229600" cy="5943600"/>
          </a:xfrm>
        </p:spPr>
        <p:txBody>
          <a:bodyPr>
            <a:normAutofit/>
          </a:bodyPr>
          <a:lstStyle/>
          <a:p>
            <a:pPr marL="0" indent="0" algn="ctr">
              <a:buNone/>
            </a:pPr>
            <a:r>
              <a:rPr lang="en-US" b="1" dirty="0">
                <a:solidFill>
                  <a:srgbClr val="0070C0"/>
                </a:solidFill>
              </a:rPr>
              <a:t>MISSION</a:t>
            </a:r>
          </a:p>
          <a:p>
            <a:pPr marL="0" indent="0" algn="ctr">
              <a:buNone/>
            </a:pPr>
            <a:r>
              <a:rPr lang="en-US" dirty="0">
                <a:solidFill>
                  <a:srgbClr val="0070C0"/>
                </a:solidFill>
              </a:rPr>
              <a:t>Rizal Provincial Library propels lifelong learning by enabling all segments of the</a:t>
            </a:r>
            <a:br>
              <a:rPr lang="en-US" dirty="0">
                <a:solidFill>
                  <a:srgbClr val="0070C0"/>
                </a:solidFill>
              </a:rPr>
            </a:br>
            <a:r>
              <a:rPr lang="en-US" dirty="0">
                <a:solidFill>
                  <a:srgbClr val="0070C0"/>
                </a:solidFill>
              </a:rPr>
              <a:t>Community access to multitudes of learning opportunities.</a:t>
            </a:r>
          </a:p>
          <a:p>
            <a:pPr marL="0" indent="0" algn="ctr">
              <a:buNone/>
            </a:pPr>
            <a:r>
              <a:rPr lang="en-US" b="1" dirty="0">
                <a:solidFill>
                  <a:srgbClr val="0070C0"/>
                </a:solidFill>
              </a:rPr>
              <a:t> </a:t>
            </a:r>
          </a:p>
          <a:p>
            <a:pPr marL="0" indent="0" algn="ctr">
              <a:buNone/>
            </a:pPr>
            <a:r>
              <a:rPr lang="en-US" b="1" dirty="0">
                <a:solidFill>
                  <a:srgbClr val="0070C0"/>
                </a:solidFill>
              </a:rPr>
              <a:t>VISION</a:t>
            </a:r>
          </a:p>
          <a:p>
            <a:pPr marL="0" indent="0" algn="ctr">
              <a:buNone/>
            </a:pPr>
            <a:r>
              <a:rPr lang="en-US" dirty="0">
                <a:solidFill>
                  <a:srgbClr val="0070C0"/>
                </a:solidFill>
              </a:rPr>
              <a:t>Community transformation by delivery of library services relevant to community needs.</a:t>
            </a:r>
          </a:p>
          <a:p>
            <a:pPr algn="ctr"/>
            <a:endParaRPr lang="en-US" b="1" dirty="0">
              <a:solidFill>
                <a:srgbClr val="0070C0"/>
              </a:solidFill>
            </a:endParaRPr>
          </a:p>
        </p:txBody>
      </p:sp>
    </p:spTree>
    <p:extLst>
      <p:ext uri="{BB962C8B-B14F-4D97-AF65-F5344CB8AC3E}">
        <p14:creationId xmlns:p14="http://schemas.microsoft.com/office/powerpoint/2010/main" val="3415561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467600" cy="1143000"/>
          </a:xfrm>
        </p:spPr>
        <p:txBody>
          <a:bodyPr>
            <a:normAutofit/>
          </a:bodyPr>
          <a:lstStyle/>
          <a:p>
            <a:pPr algn="ctr"/>
            <a:r>
              <a:rPr lang="en-US" sz="4000" b="1" dirty="0" smtClean="0">
                <a:solidFill>
                  <a:srgbClr val="0070C0"/>
                </a:solidFill>
              </a:rPr>
              <a:t>AMBISYON 2040</a:t>
            </a:r>
            <a:endParaRPr lang="en-US" sz="4000" b="1" dirty="0">
              <a:solidFill>
                <a:srgbClr val="0070C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05250"/>
            <a:ext cx="7315200"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6574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pPr algn="ctr"/>
            <a:r>
              <a:rPr lang="en-US" sz="3600" b="1" dirty="0" smtClean="0">
                <a:solidFill>
                  <a:srgbClr val="0070C0"/>
                </a:solidFill>
              </a:rPr>
              <a:t>PRES. DUTERTE 10-POINT AGENDA</a:t>
            </a:r>
            <a:endParaRPr lang="en-US" sz="3600" b="1" dirty="0">
              <a:solidFill>
                <a:srgbClr val="0070C0"/>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514600"/>
            <a:ext cx="65532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581892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lstStyle/>
          <a:p>
            <a:pPr algn="ctr"/>
            <a:r>
              <a:rPr lang="en-US" b="1" dirty="0" smtClean="0">
                <a:solidFill>
                  <a:srgbClr val="0070C0"/>
                </a:solidFill>
              </a:rPr>
              <a:t>GOV. NINI YNARES DEV. PROGRAMS </a:t>
            </a:r>
            <a:endParaRPr lang="en-US" b="1" dirty="0">
              <a:solidFill>
                <a:srgbClr val="0070C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934571"/>
            <a:ext cx="2381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34571"/>
            <a:ext cx="2381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25472"/>
            <a:ext cx="2381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356" y="4150056"/>
            <a:ext cx="2381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150056"/>
            <a:ext cx="2381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100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wipe(down)">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wipe(down)">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ipe(down)">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101"/>
                                        </p:tgtEl>
                                        <p:attrNameLst>
                                          <p:attrName>style.visibility</p:attrName>
                                        </p:attrNameLst>
                                      </p:cBhvr>
                                      <p:to>
                                        <p:strVal val="visible"/>
                                      </p:to>
                                    </p:set>
                                    <p:animEffect transition="in" filter="wipe(down)">
                                      <p:cBhvr>
                                        <p:cTn id="27" dur="500"/>
                                        <p:tgtEl>
                                          <p:spTgt spid="410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wipe(down)">
                                      <p:cBhvr>
                                        <p:cTn id="3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4758"/>
            <a:ext cx="73914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694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1066800"/>
          </a:xfrm>
        </p:spPr>
        <p:txBody>
          <a:bodyPr>
            <a:noAutofit/>
          </a:bodyPr>
          <a:lstStyle/>
          <a:p>
            <a:pPr algn="ctr"/>
            <a:r>
              <a:rPr lang="en-US" sz="2000" b="1" dirty="0" smtClean="0">
                <a:solidFill>
                  <a:srgbClr val="0070C0"/>
                </a:solidFill>
              </a:rPr>
              <a:t>April 19, 2017. Filed a Resolution for the new logo for the Rizal Provincial Library and was approved by the </a:t>
            </a:r>
            <a:r>
              <a:rPr lang="en-US" sz="2000" b="1" dirty="0" err="1" smtClean="0">
                <a:solidFill>
                  <a:srgbClr val="0070C0"/>
                </a:solidFill>
              </a:rPr>
              <a:t>Sangguniang</a:t>
            </a:r>
            <a:r>
              <a:rPr lang="en-US" sz="2000" b="1" dirty="0" smtClean="0">
                <a:solidFill>
                  <a:srgbClr val="0070C0"/>
                </a:solidFill>
              </a:rPr>
              <a:t> </a:t>
            </a:r>
            <a:r>
              <a:rPr lang="en-US" sz="2000" b="1" dirty="0" err="1" smtClean="0">
                <a:solidFill>
                  <a:srgbClr val="0070C0"/>
                </a:solidFill>
              </a:rPr>
              <a:t>Panlalawigan</a:t>
            </a:r>
            <a:r>
              <a:rPr lang="en-US" sz="2000" b="1" dirty="0" smtClean="0">
                <a:solidFill>
                  <a:srgbClr val="0070C0"/>
                </a:solidFill>
              </a:rPr>
              <a:t> ng Rizal</a:t>
            </a:r>
            <a:endParaRPr lang="en-US" sz="2000" b="1" dirty="0">
              <a:solidFill>
                <a:srgbClr val="0070C0"/>
              </a:solidFill>
            </a:endParaRPr>
          </a:p>
        </p:txBody>
      </p:sp>
      <p:pic>
        <p:nvPicPr>
          <p:cNvPr id="8" name="Content Placeholder 7" descr="Slide12.JPG"/>
          <p:cNvPicPr>
            <a:picLocks noGrp="1" noChangeAspect="1"/>
          </p:cNvPicPr>
          <p:nvPr>
            <p:ph sz="quarter" idx="1"/>
          </p:nvPr>
        </p:nvPicPr>
        <p:blipFill>
          <a:blip r:embed="rId2"/>
          <a:stretch>
            <a:fillRect/>
          </a:stretch>
        </p:blipFill>
        <p:spPr>
          <a:xfrm>
            <a:off x="1104900" y="1599063"/>
            <a:ext cx="7162800" cy="4114800"/>
          </a:xfrm>
        </p:spPr>
      </p:pic>
      <p:sp>
        <p:nvSpPr>
          <p:cNvPr id="4" name="Title 1"/>
          <p:cNvSpPr txBox="1">
            <a:spLocks/>
          </p:cNvSpPr>
          <p:nvPr/>
        </p:nvSpPr>
        <p:spPr>
          <a:xfrm>
            <a:off x="609600" y="5181600"/>
            <a:ext cx="8153400" cy="10668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sz="2400" b="1" dirty="0" smtClean="0">
                <a:solidFill>
                  <a:srgbClr val="0070C0"/>
                </a:solidFill>
              </a:rPr>
              <a:t>A </a:t>
            </a:r>
            <a:r>
              <a:rPr lang="en-US" sz="2000" b="1" dirty="0" smtClean="0">
                <a:solidFill>
                  <a:srgbClr val="0070C0"/>
                </a:solidFill>
              </a:rPr>
              <a:t> </a:t>
            </a:r>
            <a:r>
              <a:rPr lang="en-US" sz="3200" b="1" i="1" dirty="0" smtClean="0">
                <a:solidFill>
                  <a:srgbClr val="0070C0"/>
                </a:solidFill>
              </a:rPr>
              <a:t>TRANSFORMED </a:t>
            </a:r>
            <a:r>
              <a:rPr lang="en-US" sz="2000" b="1" dirty="0" smtClean="0">
                <a:solidFill>
                  <a:srgbClr val="0070C0"/>
                </a:solidFill>
              </a:rPr>
              <a:t> </a:t>
            </a:r>
            <a:r>
              <a:rPr lang="en-US" sz="2400" b="1" dirty="0" smtClean="0">
                <a:solidFill>
                  <a:srgbClr val="0070C0"/>
                </a:solidFill>
              </a:rPr>
              <a:t>LIBRARY</a:t>
            </a:r>
            <a:endParaRPr lang="en-US" sz="2400" b="1" dirty="0">
              <a:solidFill>
                <a:srgbClr val="0070C0"/>
              </a:solidFill>
            </a:endParaRPr>
          </a:p>
        </p:txBody>
      </p:sp>
    </p:spTree>
    <p:extLst>
      <p:ext uri="{BB962C8B-B14F-4D97-AF65-F5344CB8AC3E}">
        <p14:creationId xmlns:p14="http://schemas.microsoft.com/office/powerpoint/2010/main" val="675167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467600" cy="1219200"/>
          </a:xfrm>
        </p:spPr>
        <p:txBody>
          <a:bodyPr>
            <a:noAutofit/>
          </a:bodyPr>
          <a:lstStyle/>
          <a:p>
            <a:pPr algn="ctr"/>
            <a:r>
              <a:rPr lang="en-US" sz="2000" b="1" dirty="0" smtClean="0">
                <a:solidFill>
                  <a:srgbClr val="0070C0"/>
                </a:solidFill>
              </a:rPr>
              <a:t>May 25-26, 2018 Conducted a seminar/workshop on Modernization of Public Libraries using the Philippine Framework, </a:t>
            </a:r>
            <a:r>
              <a:rPr lang="en-US" sz="2000" b="1" dirty="0" err="1" smtClean="0">
                <a:solidFill>
                  <a:srgbClr val="0070C0"/>
                </a:solidFill>
              </a:rPr>
              <a:t>Pamilyang</a:t>
            </a:r>
            <a:r>
              <a:rPr lang="en-US" sz="2000" b="1" dirty="0" smtClean="0">
                <a:solidFill>
                  <a:srgbClr val="0070C0"/>
                </a:solidFill>
              </a:rPr>
              <a:t> </a:t>
            </a:r>
            <a:r>
              <a:rPr lang="en-US" sz="2000" b="1" dirty="0" err="1" smtClean="0">
                <a:solidFill>
                  <a:srgbClr val="0070C0"/>
                </a:solidFill>
              </a:rPr>
              <a:t>Rizaleno</a:t>
            </a:r>
            <a:r>
              <a:rPr lang="en-US" sz="2000" b="1" dirty="0" smtClean="0">
                <a:solidFill>
                  <a:srgbClr val="0070C0"/>
                </a:solidFill>
              </a:rPr>
              <a:t>.</a:t>
            </a:r>
            <a:endParaRPr lang="en-US" sz="2000" b="1" dirty="0">
              <a:solidFill>
                <a:srgbClr val="0070C0"/>
              </a:solidFill>
            </a:endParaRP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295400" y="2057400"/>
            <a:ext cx="6498166" cy="411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23478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Library\Desktop\29102162_1734121503277878_7417113520363274240_n.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44196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1000"/>
            <a:ext cx="3941618"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54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heel(1)">
                                      <p:cBhvr>
                                        <p:cTn id="14"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 y="1747819"/>
            <a:ext cx="7886700" cy="4924580"/>
          </a:xfrm>
          <a:prstGeom prst="rect">
            <a:avLst/>
          </a:prstGeom>
        </p:spPr>
      </p:pic>
      <p:sp>
        <p:nvSpPr>
          <p:cNvPr id="3" name="TextBox 2"/>
          <p:cNvSpPr txBox="1"/>
          <p:nvPr/>
        </p:nvSpPr>
        <p:spPr>
          <a:xfrm>
            <a:off x="3352800" y="2850223"/>
            <a:ext cx="2514600" cy="677108"/>
          </a:xfrm>
          <a:prstGeom prst="rect">
            <a:avLst/>
          </a:prstGeom>
          <a:solidFill>
            <a:srgbClr val="FFFF00"/>
          </a:solidFill>
        </p:spPr>
        <p:txBody>
          <a:bodyPr wrap="square" rtlCol="0">
            <a:spAutoFit/>
          </a:bodyPr>
          <a:lstStyle/>
          <a:p>
            <a:r>
              <a:rPr lang="en-US" sz="1200" dirty="0" smtClean="0"/>
              <a:t>YES Program of Governor </a:t>
            </a:r>
            <a:r>
              <a:rPr lang="en-US" sz="1200" dirty="0" err="1" smtClean="0"/>
              <a:t>Nini</a:t>
            </a:r>
            <a:r>
              <a:rPr lang="en-US" sz="1200" dirty="0" smtClean="0"/>
              <a:t> </a:t>
            </a:r>
            <a:r>
              <a:rPr lang="en-US" sz="1200" dirty="0" err="1" smtClean="0"/>
              <a:t>Ynares</a:t>
            </a:r>
            <a:endParaRPr lang="en-US" sz="1200" dirty="0" smtClean="0"/>
          </a:p>
          <a:p>
            <a:endParaRPr lang="en-US" sz="500" dirty="0" smtClean="0"/>
          </a:p>
          <a:p>
            <a:endParaRPr lang="en-US" sz="900" dirty="0"/>
          </a:p>
        </p:txBody>
      </p:sp>
      <p:sp>
        <p:nvSpPr>
          <p:cNvPr id="4" name="TextBox 3"/>
          <p:cNvSpPr txBox="1"/>
          <p:nvPr/>
        </p:nvSpPr>
        <p:spPr>
          <a:xfrm>
            <a:off x="1127051" y="3657600"/>
            <a:ext cx="2362200" cy="707886"/>
          </a:xfrm>
          <a:prstGeom prst="rect">
            <a:avLst/>
          </a:prstGeom>
          <a:solidFill>
            <a:srgbClr val="6699FF"/>
          </a:solidFill>
        </p:spPr>
        <p:txBody>
          <a:bodyPr wrap="square" rtlCol="0">
            <a:spAutoFit/>
          </a:bodyPr>
          <a:lstStyle/>
          <a:p>
            <a:r>
              <a:rPr lang="en-US" sz="800" dirty="0" smtClean="0"/>
              <a:t>Nutrition</a:t>
            </a:r>
          </a:p>
          <a:p>
            <a:r>
              <a:rPr lang="en-US" sz="800" dirty="0" smtClean="0"/>
              <a:t>Disease &amp; Awareness Prevention</a:t>
            </a:r>
          </a:p>
          <a:p>
            <a:r>
              <a:rPr lang="en-US" sz="800" dirty="0" smtClean="0"/>
              <a:t>Medical &amp; Health Science Books</a:t>
            </a:r>
          </a:p>
          <a:p>
            <a:r>
              <a:rPr lang="en-US" sz="800" dirty="0" smtClean="0"/>
              <a:t>Partnership with Voluntary Health Sector</a:t>
            </a:r>
          </a:p>
          <a:p>
            <a:r>
              <a:rPr lang="en-US" sz="800" dirty="0" smtClean="0"/>
              <a:t>Books as Therapy</a:t>
            </a:r>
            <a:endParaRPr lang="en-US" sz="800" dirty="0"/>
          </a:p>
        </p:txBody>
      </p:sp>
      <p:sp>
        <p:nvSpPr>
          <p:cNvPr id="5" name="TextBox 4"/>
          <p:cNvSpPr txBox="1"/>
          <p:nvPr/>
        </p:nvSpPr>
        <p:spPr>
          <a:xfrm>
            <a:off x="5992091" y="3810000"/>
            <a:ext cx="2209800" cy="707886"/>
          </a:xfrm>
          <a:prstGeom prst="rect">
            <a:avLst/>
          </a:prstGeom>
          <a:solidFill>
            <a:srgbClr val="FF6699"/>
          </a:solidFill>
        </p:spPr>
        <p:txBody>
          <a:bodyPr wrap="square" rtlCol="0">
            <a:spAutoFit/>
          </a:bodyPr>
          <a:lstStyle/>
          <a:p>
            <a:r>
              <a:rPr lang="en-US" sz="800" dirty="0" smtClean="0"/>
              <a:t>Book Festival</a:t>
            </a:r>
          </a:p>
          <a:p>
            <a:r>
              <a:rPr lang="en-US" sz="800" dirty="0" smtClean="0"/>
              <a:t>Audio </a:t>
            </a:r>
            <a:r>
              <a:rPr lang="en-US" sz="800" dirty="0" err="1" smtClean="0"/>
              <a:t>Visula</a:t>
            </a:r>
            <a:r>
              <a:rPr lang="en-US" sz="800" dirty="0" smtClean="0"/>
              <a:t> Room</a:t>
            </a:r>
          </a:p>
          <a:p>
            <a:r>
              <a:rPr lang="en-US" sz="800" dirty="0" smtClean="0"/>
              <a:t>Young Readers, Writer &amp; Musician</a:t>
            </a:r>
          </a:p>
          <a:p>
            <a:r>
              <a:rPr lang="en-US" sz="800" dirty="0" smtClean="0"/>
              <a:t>Film Showing</a:t>
            </a:r>
          </a:p>
          <a:p>
            <a:r>
              <a:rPr lang="en-US" sz="800" dirty="0" smtClean="0"/>
              <a:t>Cultural Play &amp; Exhibit</a:t>
            </a:r>
            <a:endParaRPr lang="en-US" sz="800" dirty="0"/>
          </a:p>
        </p:txBody>
      </p:sp>
      <p:sp>
        <p:nvSpPr>
          <p:cNvPr id="6" name="TextBox 5"/>
          <p:cNvSpPr txBox="1"/>
          <p:nvPr/>
        </p:nvSpPr>
        <p:spPr>
          <a:xfrm>
            <a:off x="1127051" y="5046820"/>
            <a:ext cx="2469573" cy="954107"/>
          </a:xfrm>
          <a:prstGeom prst="rect">
            <a:avLst/>
          </a:prstGeom>
          <a:solidFill>
            <a:srgbClr val="FFC000"/>
          </a:solidFill>
        </p:spPr>
        <p:txBody>
          <a:bodyPr wrap="square" rtlCol="0">
            <a:spAutoFit/>
          </a:bodyPr>
          <a:lstStyle/>
          <a:p>
            <a:r>
              <a:rPr lang="en-US" sz="800" dirty="0" smtClean="0"/>
              <a:t>Reading to Learn</a:t>
            </a:r>
          </a:p>
          <a:p>
            <a:r>
              <a:rPr lang="en-US" sz="800" dirty="0" smtClean="0"/>
              <a:t>Support for Dyslexia</a:t>
            </a:r>
          </a:p>
          <a:p>
            <a:r>
              <a:rPr lang="en-US" sz="800" dirty="0" smtClean="0"/>
              <a:t>Informal Education Program</a:t>
            </a:r>
          </a:p>
          <a:p>
            <a:r>
              <a:rPr lang="en-US" sz="800" dirty="0" smtClean="0"/>
              <a:t>Computer Literacy for Elders</a:t>
            </a:r>
          </a:p>
          <a:p>
            <a:r>
              <a:rPr lang="en-US" sz="800" dirty="0" smtClean="0"/>
              <a:t>Mobile Library</a:t>
            </a:r>
          </a:p>
          <a:p>
            <a:r>
              <a:rPr lang="en-US" sz="800" dirty="0" smtClean="0"/>
              <a:t>Free Wi-Fi</a:t>
            </a:r>
          </a:p>
          <a:p>
            <a:endParaRPr lang="en-US" sz="800" b="1" dirty="0"/>
          </a:p>
        </p:txBody>
      </p:sp>
      <p:sp>
        <p:nvSpPr>
          <p:cNvPr id="8" name="TextBox 7"/>
          <p:cNvSpPr txBox="1"/>
          <p:nvPr/>
        </p:nvSpPr>
        <p:spPr>
          <a:xfrm>
            <a:off x="5721927" y="5200709"/>
            <a:ext cx="2438400" cy="415498"/>
          </a:xfrm>
          <a:prstGeom prst="rect">
            <a:avLst/>
          </a:prstGeom>
          <a:solidFill>
            <a:srgbClr val="FF0000"/>
          </a:solidFill>
        </p:spPr>
        <p:txBody>
          <a:bodyPr wrap="square" rtlCol="0">
            <a:spAutoFit/>
          </a:bodyPr>
          <a:lstStyle/>
          <a:p>
            <a:r>
              <a:rPr lang="en-US" sz="800" dirty="0" smtClean="0"/>
              <a:t>Tech4Ed</a:t>
            </a:r>
          </a:p>
          <a:p>
            <a:r>
              <a:rPr lang="en-US" sz="800" dirty="0" smtClean="0"/>
              <a:t>Livelihood Seminars</a:t>
            </a:r>
          </a:p>
          <a:p>
            <a:endParaRPr lang="en-US" sz="500" b="1" dirty="0"/>
          </a:p>
        </p:txBody>
      </p:sp>
      <p:sp>
        <p:nvSpPr>
          <p:cNvPr id="7" name="Rectangle 6"/>
          <p:cNvSpPr/>
          <p:nvPr/>
        </p:nvSpPr>
        <p:spPr>
          <a:xfrm>
            <a:off x="457200" y="457200"/>
            <a:ext cx="8153400" cy="1371600"/>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rgbClr val="0070C0"/>
                </a:solidFill>
              </a:rPr>
              <a:t>OUTPUT ON SEMINAR ON FRAMEWORK &amp; PROGRAM DEVELOPMENT for  PUBLIC LIBRARIES</a:t>
            </a:r>
            <a:endParaRPr lang="en-US" dirty="0"/>
          </a:p>
        </p:txBody>
      </p:sp>
    </p:spTree>
    <p:extLst>
      <p:ext uri="{BB962C8B-B14F-4D97-AF65-F5344CB8AC3E}">
        <p14:creationId xmlns:p14="http://schemas.microsoft.com/office/powerpoint/2010/main" val="1469839062"/>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467600" cy="990600"/>
          </a:xfrm>
        </p:spPr>
        <p:txBody>
          <a:bodyPr>
            <a:normAutofit fontScale="90000"/>
          </a:bodyPr>
          <a:lstStyle/>
          <a:p>
            <a:pPr algn="ctr"/>
            <a:r>
              <a:rPr lang="en-US" b="1" dirty="0" smtClean="0">
                <a:solidFill>
                  <a:srgbClr val="0070C0"/>
                </a:solidFill>
              </a:rPr>
              <a:t>KALIKASAN</a:t>
            </a:r>
            <a:r>
              <a:rPr lang="en-US" dirty="0" smtClean="0"/>
              <a:t/>
            </a:r>
            <a:br>
              <a:rPr lang="en-US" dirty="0" smtClean="0"/>
            </a:br>
            <a:r>
              <a:rPr lang="en-US" dirty="0" smtClean="0">
                <a:solidFill>
                  <a:srgbClr val="0070C0"/>
                </a:solidFill>
              </a:rPr>
              <a:t>Tree Planting</a:t>
            </a:r>
            <a:endParaRPr lang="en-US" dirty="0">
              <a:solidFill>
                <a:srgbClr val="0070C0"/>
              </a:solidFill>
            </a:endParaRPr>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7848600" cy="381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158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circle(in)">
                                      <p:cBhvr>
                                        <p:cTn id="14"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0C0"/>
                </a:solidFill>
              </a:rPr>
              <a:t>KALUSUGAN</a:t>
            </a:r>
            <a:r>
              <a:rPr lang="en-US" dirty="0" smtClean="0"/>
              <a:t/>
            </a:r>
            <a:br>
              <a:rPr lang="en-US" dirty="0" smtClean="0"/>
            </a:br>
            <a:r>
              <a:rPr lang="en-US" dirty="0" smtClean="0">
                <a:solidFill>
                  <a:srgbClr val="0070C0"/>
                </a:solidFill>
              </a:rPr>
              <a:t>Storytelling during Medical Mission</a:t>
            </a:r>
            <a:endParaRPr lang="en-US" dirty="0">
              <a:solidFill>
                <a:srgbClr val="0070C0"/>
              </a:solidFill>
            </a:endParaRPr>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62000" y="2108200"/>
            <a:ext cx="685800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8285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additive="base">
                                        <p:cTn id="12" dur="500" fill="hold"/>
                                        <p:tgtEl>
                                          <p:spTgt spid="6146"/>
                                        </p:tgtEl>
                                        <p:attrNameLst>
                                          <p:attrName>ppt_x</p:attrName>
                                        </p:attrNameLst>
                                      </p:cBhvr>
                                      <p:tavLst>
                                        <p:tav tm="0">
                                          <p:val>
                                            <p:strVal val="#ppt_x"/>
                                          </p:val>
                                        </p:tav>
                                        <p:tav tm="100000">
                                          <p:val>
                                            <p:strVal val="#ppt_x"/>
                                          </p:val>
                                        </p:tav>
                                      </p:tavLst>
                                    </p:anim>
                                    <p:anim calcmode="lin" valueType="num">
                                      <p:cBhvr additive="base">
                                        <p:cTn id="13"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153400" cy="1066800"/>
          </a:xfrm>
        </p:spPr>
        <p:txBody>
          <a:bodyPr>
            <a:noAutofit/>
          </a:bodyPr>
          <a:lstStyle/>
          <a:p>
            <a:pPr algn="ctr"/>
            <a:r>
              <a:rPr lang="en-US" sz="2000" b="1" dirty="0" smtClean="0">
                <a:solidFill>
                  <a:srgbClr val="0070C0"/>
                </a:solidFill>
              </a:rPr>
              <a:t>April 19, 2017. Filed a Resolution for the new logo for the Rizal Provincial Library and was approved by the </a:t>
            </a:r>
            <a:r>
              <a:rPr lang="en-US" sz="2000" b="1" dirty="0" err="1" smtClean="0">
                <a:solidFill>
                  <a:srgbClr val="0070C0"/>
                </a:solidFill>
              </a:rPr>
              <a:t>Sangguniang</a:t>
            </a:r>
            <a:r>
              <a:rPr lang="en-US" sz="2000" b="1" dirty="0" smtClean="0">
                <a:solidFill>
                  <a:srgbClr val="0070C0"/>
                </a:solidFill>
              </a:rPr>
              <a:t> </a:t>
            </a:r>
            <a:r>
              <a:rPr lang="en-US" sz="2000" b="1" dirty="0" err="1" smtClean="0">
                <a:solidFill>
                  <a:srgbClr val="0070C0"/>
                </a:solidFill>
              </a:rPr>
              <a:t>Panlalawigan</a:t>
            </a:r>
            <a:r>
              <a:rPr lang="en-US" sz="2000" b="1" dirty="0" smtClean="0">
                <a:solidFill>
                  <a:srgbClr val="0070C0"/>
                </a:solidFill>
              </a:rPr>
              <a:t> ng Rizal</a:t>
            </a:r>
            <a:endParaRPr lang="en-US" sz="2000" b="1" dirty="0">
              <a:solidFill>
                <a:srgbClr val="0070C0"/>
              </a:solidFill>
            </a:endParaRPr>
          </a:p>
        </p:txBody>
      </p:sp>
      <p:pic>
        <p:nvPicPr>
          <p:cNvPr id="8" name="Content Placeholder 7" descr="Slide12.JPG"/>
          <p:cNvPicPr>
            <a:picLocks noGrp="1" noChangeAspect="1"/>
          </p:cNvPicPr>
          <p:nvPr>
            <p:ph sz="quarter" idx="1"/>
          </p:nvPr>
        </p:nvPicPr>
        <p:blipFill>
          <a:blip r:embed="rId2"/>
          <a:stretch>
            <a:fillRect/>
          </a:stretch>
        </p:blipFill>
        <p:spPr>
          <a:xfrm>
            <a:off x="1066800" y="1752600"/>
            <a:ext cx="6498166" cy="4873625"/>
          </a:xfrm>
        </p:spPr>
      </p:pic>
    </p:spTree>
    <p:extLst>
      <p:ext uri="{BB962C8B-B14F-4D97-AF65-F5344CB8AC3E}">
        <p14:creationId xmlns:p14="http://schemas.microsoft.com/office/powerpoint/2010/main" val="16161667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normAutofit/>
          </a:bodyPr>
          <a:lstStyle/>
          <a:p>
            <a:pPr algn="ctr"/>
            <a:r>
              <a:rPr lang="en-US" sz="2500" b="1" dirty="0" smtClean="0">
                <a:solidFill>
                  <a:srgbClr val="0070C0"/>
                </a:solidFill>
              </a:rPr>
              <a:t>New Non-Project Grant for Japanese Economic &amp; Social Development Program</a:t>
            </a:r>
            <a:endParaRPr lang="en-US" sz="2500" b="1" dirty="0">
              <a:solidFill>
                <a:srgbClr val="0070C0"/>
              </a:solidFill>
            </a:endParaRPr>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62000" y="1600200"/>
            <a:ext cx="33528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0200"/>
            <a:ext cx="36576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202372"/>
            <a:ext cx="3352800" cy="2483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295631"/>
            <a:ext cx="3657600" cy="2390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058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wipe(down)">
                                      <p:cBhvr>
                                        <p:cTn id="14" dur="5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wipe(down)">
                                      <p:cBhvr>
                                        <p:cTn id="19" dur="500"/>
                                        <p:tgtEl>
                                          <p:spTgt spid="819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196"/>
                                        </p:tgtEl>
                                        <p:attrNameLst>
                                          <p:attrName>style.visibility</p:attrName>
                                        </p:attrNameLst>
                                      </p:cBhvr>
                                      <p:to>
                                        <p:strVal val="visible"/>
                                      </p:to>
                                    </p:set>
                                    <p:animEffect transition="in" filter="wipe(down)">
                                      <p:cBhvr>
                                        <p:cTn id="24" dur="500"/>
                                        <p:tgtEl>
                                          <p:spTgt spid="819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197"/>
                                        </p:tgtEl>
                                        <p:attrNameLst>
                                          <p:attrName>style.visibility</p:attrName>
                                        </p:attrNameLst>
                                      </p:cBhvr>
                                      <p:to>
                                        <p:strVal val="visible"/>
                                      </p:to>
                                    </p:set>
                                    <p:animEffect transition="in" filter="wipe(down)">
                                      <p:cBhvr>
                                        <p:cTn id="29"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467600" cy="1524000"/>
          </a:xfrm>
        </p:spPr>
        <p:txBody>
          <a:bodyPr>
            <a:normAutofit fontScale="90000"/>
          </a:bodyPr>
          <a:lstStyle/>
          <a:p>
            <a:pPr algn="ctr"/>
            <a:r>
              <a:rPr lang="en-US" b="1" dirty="0" smtClean="0">
                <a:solidFill>
                  <a:srgbClr val="0070C0"/>
                </a:solidFill>
              </a:rPr>
              <a:t/>
            </a:r>
            <a:br>
              <a:rPr lang="en-US" b="1" dirty="0" smtClean="0">
                <a:solidFill>
                  <a:srgbClr val="0070C0"/>
                </a:solidFill>
              </a:rPr>
            </a:br>
            <a:r>
              <a:rPr lang="en-US" sz="3600" b="1" dirty="0" smtClean="0">
                <a:solidFill>
                  <a:srgbClr val="0070C0"/>
                </a:solidFill>
              </a:rPr>
              <a:t>KULTURA</a:t>
            </a:r>
            <a:br>
              <a:rPr lang="en-US" sz="3600" b="1" dirty="0" smtClean="0">
                <a:solidFill>
                  <a:srgbClr val="0070C0"/>
                </a:solidFill>
              </a:rPr>
            </a:br>
            <a:r>
              <a:rPr lang="en-US" b="1" dirty="0" smtClean="0">
                <a:solidFill>
                  <a:srgbClr val="0070C0"/>
                </a:solidFill>
              </a:rPr>
              <a:t>Cultural Heritage Section</a:t>
            </a:r>
            <a:r>
              <a:rPr lang="en-US" dirty="0" smtClean="0"/>
              <a:t/>
            </a:r>
            <a:br>
              <a:rPr lang="en-US" dirty="0" smtClean="0"/>
            </a:br>
            <a:endParaRPr lang="en-US" dirty="0"/>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70104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06253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706562"/>
          </a:xfrm>
        </p:spPr>
        <p:txBody>
          <a:bodyPr>
            <a:normAutofit/>
          </a:bodyPr>
          <a:lstStyle/>
          <a:p>
            <a:pPr algn="ctr"/>
            <a:r>
              <a:rPr lang="en-US" sz="4900" b="1" dirty="0" smtClean="0">
                <a:solidFill>
                  <a:srgbClr val="0070C0"/>
                </a:solidFill>
              </a:rPr>
              <a:t>KABUHAYAN</a:t>
            </a:r>
            <a:r>
              <a:rPr lang="en-US" dirty="0" smtClean="0"/>
              <a:t/>
            </a:r>
            <a:br>
              <a:rPr lang="en-US" dirty="0" smtClean="0"/>
            </a:br>
            <a:r>
              <a:rPr lang="en-US" sz="4000" dirty="0" smtClean="0">
                <a:solidFill>
                  <a:srgbClr val="0070C0"/>
                </a:solidFill>
              </a:rPr>
              <a:t>51 Talk</a:t>
            </a:r>
            <a:endParaRPr lang="en-US" sz="4000" dirty="0">
              <a:solidFill>
                <a:srgbClr val="0070C0"/>
              </a:solidFill>
            </a:endParaRPr>
          </a:p>
        </p:txBody>
      </p:sp>
      <p:pic>
        <p:nvPicPr>
          <p:cNvPr id="4" name="Content Placeholder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7620000" cy="411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7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0C0"/>
                </a:solidFill>
              </a:rPr>
              <a:t>September 21, 2017 at Annex 1 </a:t>
            </a:r>
            <a:r>
              <a:rPr lang="en-US" b="1" dirty="0" err="1" smtClean="0">
                <a:solidFill>
                  <a:srgbClr val="0070C0"/>
                </a:solidFill>
              </a:rPr>
              <a:t>Antipolo</a:t>
            </a:r>
            <a:r>
              <a:rPr lang="en-US" b="1" dirty="0" smtClean="0">
                <a:solidFill>
                  <a:srgbClr val="0070C0"/>
                </a:solidFill>
              </a:rPr>
              <a:t>, City</a:t>
            </a:r>
            <a:endParaRPr lang="en-US" b="1" dirty="0">
              <a:solidFill>
                <a:srgbClr val="0070C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4770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21355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p:cTn id="13" dur="1000" fill="hold"/>
                                        <p:tgtEl>
                                          <p:spTgt spid="8194"/>
                                        </p:tgtEl>
                                        <p:attrNameLst>
                                          <p:attrName>ppt_w</p:attrName>
                                        </p:attrNameLst>
                                      </p:cBhvr>
                                      <p:tavLst>
                                        <p:tav tm="0">
                                          <p:val>
                                            <p:fltVal val="0"/>
                                          </p:val>
                                        </p:tav>
                                        <p:tav tm="100000">
                                          <p:val>
                                            <p:strVal val="#ppt_w"/>
                                          </p:val>
                                        </p:tav>
                                      </p:tavLst>
                                    </p:anim>
                                    <p:anim calcmode="lin" valueType="num">
                                      <p:cBhvr>
                                        <p:cTn id="14" dur="1000" fill="hold"/>
                                        <p:tgtEl>
                                          <p:spTgt spid="8194"/>
                                        </p:tgtEl>
                                        <p:attrNameLst>
                                          <p:attrName>ppt_h</p:attrName>
                                        </p:attrNameLst>
                                      </p:cBhvr>
                                      <p:tavLst>
                                        <p:tav tm="0">
                                          <p:val>
                                            <p:fltVal val="0"/>
                                          </p:val>
                                        </p:tav>
                                        <p:tav tm="100000">
                                          <p:val>
                                            <p:strVal val="#ppt_h"/>
                                          </p:val>
                                        </p:tav>
                                      </p:tavLst>
                                    </p:anim>
                                    <p:anim calcmode="lin" valueType="num">
                                      <p:cBhvr>
                                        <p:cTn id="15" dur="1000" fill="hold"/>
                                        <p:tgtEl>
                                          <p:spTgt spid="8194"/>
                                        </p:tgtEl>
                                        <p:attrNameLst>
                                          <p:attrName>style.rotation</p:attrName>
                                        </p:attrNameLst>
                                      </p:cBhvr>
                                      <p:tavLst>
                                        <p:tav tm="0">
                                          <p:val>
                                            <p:fltVal val="90"/>
                                          </p:val>
                                        </p:tav>
                                        <p:tav tm="100000">
                                          <p:val>
                                            <p:fltVal val="0"/>
                                          </p:val>
                                        </p:tav>
                                      </p:tavLst>
                                    </p:anim>
                                    <p:animEffect transition="in" filter="fade">
                                      <p:cBhvr>
                                        <p:cTn id="16"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0C0"/>
                </a:solidFill>
              </a:rPr>
              <a:t>September 21, 2017 at Rizal Provincial Library</a:t>
            </a:r>
            <a:endParaRPr lang="en-US" b="1" dirty="0">
              <a:solidFill>
                <a:srgbClr val="0070C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02957"/>
            <a:ext cx="5638800" cy="2082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3880512"/>
            <a:ext cx="3881651" cy="252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84" y="3810000"/>
            <a:ext cx="38100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09892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218"/>
                                        </p:tgtEl>
                                        <p:attrNameLst>
                                          <p:attrName>style.visibility</p:attrName>
                                        </p:attrNameLst>
                                      </p:cBhvr>
                                      <p:to>
                                        <p:strVal val="visible"/>
                                      </p:to>
                                    </p:set>
                                    <p:animEffect transition="in" filter="wipe(down)">
                                      <p:cBhvr>
                                        <p:cTn id="2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0C0"/>
                </a:solidFill>
              </a:rPr>
              <a:t>November 19, 2017 at </a:t>
            </a:r>
            <a:r>
              <a:rPr lang="en-US" b="1" dirty="0" err="1" smtClean="0">
                <a:solidFill>
                  <a:srgbClr val="0070C0"/>
                </a:solidFill>
              </a:rPr>
              <a:t>Tanay</a:t>
            </a:r>
            <a:r>
              <a:rPr lang="en-US" b="1" dirty="0" smtClean="0">
                <a:solidFill>
                  <a:srgbClr val="0070C0"/>
                </a:solidFill>
              </a:rPr>
              <a:t> Municipal Library</a:t>
            </a:r>
            <a:endParaRPr lang="en-US" b="1" dirty="0">
              <a:solidFill>
                <a:srgbClr val="0070C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07114"/>
            <a:ext cx="7924800" cy="481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3995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wheel(1)">
                                      <p:cBhvr>
                                        <p:cTn id="13"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November 27, 2018 at </a:t>
            </a:r>
            <a:r>
              <a:rPr lang="en-US" b="1" dirty="0" err="1" smtClean="0">
                <a:solidFill>
                  <a:schemeClr val="tx2"/>
                </a:solidFill>
              </a:rPr>
              <a:t>Angono</a:t>
            </a:r>
            <a:r>
              <a:rPr lang="en-US" b="1" dirty="0" smtClean="0">
                <a:solidFill>
                  <a:schemeClr val="tx2"/>
                </a:solidFill>
              </a:rPr>
              <a:t>, Rizal</a:t>
            </a:r>
            <a:endParaRPr lang="en-US" b="1" dirty="0">
              <a:solidFill>
                <a:schemeClr val="tx2"/>
              </a:solidFill>
            </a:endParaRPr>
          </a:p>
        </p:txBody>
      </p:sp>
      <p:pic>
        <p:nvPicPr>
          <p:cNvPr id="1331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600200"/>
            <a:ext cx="65532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687" y="3581399"/>
            <a:ext cx="4267200" cy="2930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461902"/>
            <a:ext cx="4038600" cy="3050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4504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wheel(1)">
                                      <p:cBhvr>
                                        <p:cTn id="12" dur="20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Autofit/>
          </a:bodyPr>
          <a:lstStyle/>
          <a:p>
            <a:pPr algn="ctr"/>
            <a:r>
              <a:rPr lang="en-US" b="1" dirty="0" smtClean="0">
                <a:solidFill>
                  <a:srgbClr val="0070C0"/>
                </a:solidFill>
              </a:rPr>
              <a:t>KROPS Orientation for Farmers</a:t>
            </a:r>
            <a:endParaRPr lang="en-US" b="1" dirty="0">
              <a:solidFill>
                <a:srgbClr val="0070C0"/>
              </a:solidFill>
            </a:endParaRPr>
          </a:p>
        </p:txBody>
      </p:sp>
      <p:pic>
        <p:nvPicPr>
          <p:cNvPr id="1536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143000" y="2057400"/>
            <a:ext cx="6858000" cy="373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51529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wipe(down)">
                                      <p:cBhvr>
                                        <p:cTn id="1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July 20, 2017 at Teresa, Rizal</a:t>
            </a:r>
            <a:endParaRPr lang="en-US" b="1" dirty="0">
              <a:solidFill>
                <a:srgbClr val="0070C0"/>
              </a:solidFill>
            </a:endParaRPr>
          </a:p>
        </p:txBody>
      </p:sp>
      <p:pic>
        <p:nvPicPr>
          <p:cNvPr id="286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143000" y="1905000"/>
            <a:ext cx="67818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75598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circle(in)">
                                      <p:cBhvr>
                                        <p:cTn id="13"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0C0"/>
                </a:solidFill>
              </a:rPr>
              <a:t>November 23, 2017 at Municipality of </a:t>
            </a:r>
            <a:r>
              <a:rPr lang="en-US" b="1" dirty="0" err="1" smtClean="0">
                <a:solidFill>
                  <a:srgbClr val="0070C0"/>
                </a:solidFill>
              </a:rPr>
              <a:t>Binangonan</a:t>
            </a:r>
            <a:endParaRPr lang="en-US" b="1" dirty="0">
              <a:solidFill>
                <a:srgbClr val="0070C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66455"/>
            <a:ext cx="4409209"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66454"/>
            <a:ext cx="3886200" cy="472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9818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circle(in)">
                                      <p:cBhvr>
                                        <p:cTn id="12" dur="20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7411"/>
                                        </p:tgtEl>
                                        <p:attrNameLst>
                                          <p:attrName>style.visibility</p:attrName>
                                        </p:attrNameLst>
                                      </p:cBhvr>
                                      <p:to>
                                        <p:strVal val="visible"/>
                                      </p:to>
                                    </p:set>
                                    <p:animEffect transition="in" filter="wheel(1)">
                                      <p:cBhvr>
                                        <p:cTn id="17"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81200"/>
            <a:ext cx="7467600" cy="1371600"/>
          </a:xfrm>
        </p:spPr>
        <p:txBody>
          <a:bodyPr>
            <a:normAutofit/>
          </a:bodyPr>
          <a:lstStyle/>
          <a:p>
            <a:pPr algn="ctr"/>
            <a:r>
              <a:rPr lang="en-US" sz="6000" b="1" dirty="0" smtClean="0">
                <a:solidFill>
                  <a:srgbClr val="0070C0"/>
                </a:solidFill>
              </a:rPr>
              <a:t>BENCHMARKING </a:t>
            </a:r>
            <a:endParaRPr lang="en-US" sz="6000" b="1" dirty="0">
              <a:solidFill>
                <a:srgbClr val="0070C0"/>
              </a:solidFill>
            </a:endParaRPr>
          </a:p>
        </p:txBody>
      </p:sp>
    </p:spTree>
    <p:extLst>
      <p:ext uri="{BB962C8B-B14F-4D97-AF65-F5344CB8AC3E}">
        <p14:creationId xmlns:p14="http://schemas.microsoft.com/office/powerpoint/2010/main" val="23267951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0C0"/>
                </a:solidFill>
              </a:rPr>
              <a:t>January 25, 2018 at San Mateo, Rizal</a:t>
            </a:r>
            <a:endParaRPr lang="en-US" b="1" dirty="0">
              <a:solidFill>
                <a:srgbClr val="0070C0"/>
              </a:solidFill>
            </a:endParaRPr>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0386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0386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68531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wipe(down)">
                                      <p:cBhvr>
                                        <p:cTn id="14" dur="500"/>
                                        <p:tgtEl>
                                          <p:spTgt spid="1638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6387"/>
                                        </p:tgtEl>
                                        <p:attrNameLst>
                                          <p:attrName>style.visibility</p:attrName>
                                        </p:attrNameLst>
                                      </p:cBhvr>
                                      <p:to>
                                        <p:strVal val="visible"/>
                                      </p:to>
                                    </p:set>
                                    <p:animEffect transition="in" filter="wheel(1)">
                                      <p:cBhvr>
                                        <p:cTn id="19"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70C0"/>
                </a:solidFill>
              </a:rPr>
              <a:t>KARUNUNGAN</a:t>
            </a:r>
            <a:br>
              <a:rPr lang="en-US" dirty="0" smtClean="0">
                <a:solidFill>
                  <a:srgbClr val="0070C0"/>
                </a:solidFill>
              </a:rPr>
            </a:br>
            <a:r>
              <a:rPr lang="en-US" dirty="0" smtClean="0">
                <a:solidFill>
                  <a:srgbClr val="0070C0"/>
                </a:solidFill>
              </a:rPr>
              <a:t>Tech4Ed </a:t>
            </a:r>
            <a:endParaRPr lang="en-US" dirty="0">
              <a:solidFill>
                <a:srgbClr val="0070C0"/>
              </a:solidFill>
            </a:endParaRPr>
          </a:p>
        </p:txBody>
      </p:sp>
      <p:pic>
        <p:nvPicPr>
          <p:cNvPr id="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219200" y="1665287"/>
            <a:ext cx="6629400"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48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533400"/>
            <a:ext cx="7620000" cy="1447800"/>
          </a:xfrm>
        </p:spPr>
        <p:txBody>
          <a:bodyPr>
            <a:normAutofit fontScale="90000"/>
          </a:bodyPr>
          <a:lstStyle/>
          <a:p>
            <a:pPr algn="ctr"/>
            <a:r>
              <a:rPr lang="en-US" sz="3200" b="1" dirty="0" smtClean="0">
                <a:solidFill>
                  <a:srgbClr val="0070C0"/>
                </a:solidFill>
                <a:latin typeface="+mn-lt"/>
              </a:rPr>
              <a:t>March 27, 2017 Soft Launching of Tech4Ed at Rizal Provincial Library</a:t>
            </a:r>
            <a:endParaRPr lang="en-US" sz="3200" b="1" dirty="0">
              <a:solidFill>
                <a:srgbClr val="0070C0"/>
              </a:solidFill>
              <a:latin typeface="+mn-lt"/>
            </a:endParaRPr>
          </a:p>
        </p:txBody>
      </p:sp>
      <p:pic>
        <p:nvPicPr>
          <p:cNvPr id="4" name="Content Placeholder 3" descr="launchingtech4edmarch27,2017,.jpg"/>
          <p:cNvPicPr>
            <a:picLocks noGrp="1" noChangeAspect="1"/>
          </p:cNvPicPr>
          <p:nvPr>
            <p:ph sz="quarter" idx="1"/>
          </p:nvPr>
        </p:nvPicPr>
        <p:blipFill>
          <a:blip r:embed="rId2"/>
          <a:stretch>
            <a:fillRect/>
          </a:stretch>
        </p:blipFill>
        <p:spPr>
          <a:xfrm>
            <a:off x="1219200" y="2286000"/>
            <a:ext cx="6705600" cy="4200525"/>
          </a:xfrm>
        </p:spPr>
      </p:pic>
    </p:spTree>
    <p:extLst>
      <p:ext uri="{BB962C8B-B14F-4D97-AF65-F5344CB8AC3E}">
        <p14:creationId xmlns:p14="http://schemas.microsoft.com/office/powerpoint/2010/main" val="650640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unchingtech4ed@rizalprovinciallibrarymarch27,2017,2.jpg"/>
          <p:cNvPicPr>
            <a:picLocks noGrp="1" noChangeAspect="1"/>
          </p:cNvPicPr>
          <p:nvPr>
            <p:ph sz="quarter" idx="1"/>
          </p:nvPr>
        </p:nvPicPr>
        <p:blipFill>
          <a:blip r:embed="rId2"/>
          <a:stretch>
            <a:fillRect/>
          </a:stretch>
        </p:blipFill>
        <p:spPr>
          <a:xfrm>
            <a:off x="457200" y="914400"/>
            <a:ext cx="3886200" cy="5306291"/>
          </a:xfrm>
        </p:spPr>
      </p:pic>
      <p:pic>
        <p:nvPicPr>
          <p:cNvPr id="5" name="Content Placeholder 3" descr="launchingtech4ed@rizalprovinciallibrarymarch27,2017,11.jpg"/>
          <p:cNvPicPr>
            <a:picLocks noChangeAspect="1"/>
          </p:cNvPicPr>
          <p:nvPr/>
        </p:nvPicPr>
        <p:blipFill>
          <a:blip r:embed="rId3"/>
          <a:stretch>
            <a:fillRect/>
          </a:stretch>
        </p:blipFill>
        <p:spPr>
          <a:xfrm>
            <a:off x="4800600" y="914400"/>
            <a:ext cx="3775364" cy="5257800"/>
          </a:xfrm>
          <a:prstGeom prst="rect">
            <a:avLst/>
          </a:prstGeom>
        </p:spPr>
      </p:pic>
    </p:spTree>
    <p:extLst>
      <p:ext uri="{BB962C8B-B14F-4D97-AF65-F5344CB8AC3E}">
        <p14:creationId xmlns:p14="http://schemas.microsoft.com/office/powerpoint/2010/main" val="21391648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unchingtech4ed@rizalprovinciallibrarymarch27,2017,15.jpg"/>
          <p:cNvPicPr>
            <a:picLocks noGrp="1" noChangeAspect="1"/>
          </p:cNvPicPr>
          <p:nvPr>
            <p:ph sz="quarter" idx="1"/>
          </p:nvPr>
        </p:nvPicPr>
        <p:blipFill>
          <a:blip r:embed="rId2"/>
          <a:stretch>
            <a:fillRect/>
          </a:stretch>
        </p:blipFill>
        <p:spPr>
          <a:xfrm>
            <a:off x="533400" y="1177636"/>
            <a:ext cx="3886200" cy="4876800"/>
          </a:xfrm>
        </p:spPr>
      </p:pic>
      <p:pic>
        <p:nvPicPr>
          <p:cNvPr id="5" name="Content Placeholder 3" descr="launchingtech4ed@rizalprovinciallibrarymarch27,2017,1.jpg"/>
          <p:cNvPicPr>
            <a:picLocks noChangeAspect="1"/>
          </p:cNvPicPr>
          <p:nvPr/>
        </p:nvPicPr>
        <p:blipFill>
          <a:blip r:embed="rId3"/>
          <a:stretch>
            <a:fillRect/>
          </a:stretch>
        </p:blipFill>
        <p:spPr>
          <a:xfrm>
            <a:off x="4800600" y="1177636"/>
            <a:ext cx="4166589" cy="4842164"/>
          </a:xfrm>
          <a:prstGeom prst="rect">
            <a:avLst/>
          </a:prstGeom>
        </p:spPr>
      </p:pic>
    </p:spTree>
    <p:extLst>
      <p:ext uri="{BB962C8B-B14F-4D97-AF65-F5344CB8AC3E}">
        <p14:creationId xmlns:p14="http://schemas.microsoft.com/office/powerpoint/2010/main" val="233065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467600" cy="1189038"/>
          </a:xfrm>
        </p:spPr>
        <p:txBody>
          <a:bodyPr>
            <a:noAutofit/>
          </a:bodyPr>
          <a:lstStyle/>
          <a:p>
            <a:pPr algn="ctr"/>
            <a:r>
              <a:rPr lang="en-US" sz="2000" b="1" dirty="0" smtClean="0">
                <a:solidFill>
                  <a:srgbClr val="0070C0"/>
                </a:solidFill>
              </a:rPr>
              <a:t>April 7, 2017 Training of Digital Literacy at Rizal Provincial Library conducted by Mr. Wilson </a:t>
            </a:r>
            <a:r>
              <a:rPr lang="en-US" sz="2000" b="1" dirty="0" err="1" smtClean="0">
                <a:solidFill>
                  <a:srgbClr val="0070C0"/>
                </a:solidFill>
              </a:rPr>
              <a:t>Censon</a:t>
            </a:r>
            <a:r>
              <a:rPr lang="en-US" sz="2000" b="1" dirty="0" smtClean="0">
                <a:solidFill>
                  <a:srgbClr val="0070C0"/>
                </a:solidFill>
              </a:rPr>
              <a:t> and Mr. Mario </a:t>
            </a:r>
            <a:r>
              <a:rPr lang="en-US" sz="2000" b="1" dirty="0" err="1" smtClean="0">
                <a:solidFill>
                  <a:srgbClr val="0070C0"/>
                </a:solidFill>
              </a:rPr>
              <a:t>Aya</a:t>
            </a:r>
            <a:r>
              <a:rPr lang="en-US" sz="2000" b="1" dirty="0" smtClean="0">
                <a:solidFill>
                  <a:srgbClr val="0070C0"/>
                </a:solidFill>
              </a:rPr>
              <a:t>-ay from DICT</a:t>
            </a:r>
            <a:endParaRPr lang="en-US" sz="2000" b="1" dirty="0">
              <a:solidFill>
                <a:srgbClr val="0070C0"/>
              </a:solidFill>
            </a:endParaRPr>
          </a:p>
        </p:txBody>
      </p:sp>
      <p:pic>
        <p:nvPicPr>
          <p:cNvPr id="4" name="Content Placeholder 3" descr="april6,2017trainingoftech4edanddigitalliteracy@rpl,1.jpg"/>
          <p:cNvPicPr>
            <a:picLocks noGrp="1" noChangeAspect="1"/>
          </p:cNvPicPr>
          <p:nvPr>
            <p:ph sz="quarter" idx="1"/>
          </p:nvPr>
        </p:nvPicPr>
        <p:blipFill>
          <a:blip r:embed="rId2"/>
          <a:stretch>
            <a:fillRect/>
          </a:stretch>
        </p:blipFill>
        <p:spPr>
          <a:xfrm>
            <a:off x="457200" y="1787236"/>
            <a:ext cx="4114800" cy="4525963"/>
          </a:xfrm>
        </p:spPr>
      </p:pic>
      <p:pic>
        <p:nvPicPr>
          <p:cNvPr id="5" name="Content Placeholder 3" descr="april6,2017trainingoftech4edanddigitalliteracy@rpl,3.jpg"/>
          <p:cNvPicPr>
            <a:picLocks noChangeAspect="1"/>
          </p:cNvPicPr>
          <p:nvPr/>
        </p:nvPicPr>
        <p:blipFill>
          <a:blip r:embed="rId3"/>
          <a:stretch>
            <a:fillRect/>
          </a:stretch>
        </p:blipFill>
        <p:spPr>
          <a:xfrm>
            <a:off x="4876800" y="1787236"/>
            <a:ext cx="3886200" cy="4613564"/>
          </a:xfrm>
          <a:prstGeom prst="rect">
            <a:avLst/>
          </a:prstGeom>
        </p:spPr>
      </p:pic>
    </p:spTree>
    <p:extLst>
      <p:ext uri="{BB962C8B-B14F-4D97-AF65-F5344CB8AC3E}">
        <p14:creationId xmlns:p14="http://schemas.microsoft.com/office/powerpoint/2010/main" val="2269408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pril6,2017trainingoftech4edanddigitalliteracy@rpl,7.jpg"/>
          <p:cNvPicPr>
            <a:picLocks noGrp="1" noChangeAspect="1"/>
          </p:cNvPicPr>
          <p:nvPr>
            <p:ph sz="quarter" idx="1"/>
          </p:nvPr>
        </p:nvPicPr>
        <p:blipFill>
          <a:blip r:embed="rId2"/>
          <a:stretch>
            <a:fillRect/>
          </a:stretch>
        </p:blipFill>
        <p:spPr>
          <a:xfrm>
            <a:off x="381000" y="755073"/>
            <a:ext cx="4114800" cy="5188527"/>
          </a:xfrm>
        </p:spPr>
      </p:pic>
      <p:pic>
        <p:nvPicPr>
          <p:cNvPr id="5" name="Content Placeholder 3" descr="april6,2017trainingoftech4edanddigitalliteracy@rpl,9.jpg"/>
          <p:cNvPicPr>
            <a:picLocks noChangeAspect="1"/>
          </p:cNvPicPr>
          <p:nvPr/>
        </p:nvPicPr>
        <p:blipFill>
          <a:blip r:embed="rId3"/>
          <a:stretch>
            <a:fillRect/>
          </a:stretch>
        </p:blipFill>
        <p:spPr>
          <a:xfrm>
            <a:off x="4616193" y="789709"/>
            <a:ext cx="4133914" cy="5181600"/>
          </a:xfrm>
          <a:prstGeom prst="rect">
            <a:avLst/>
          </a:prstGeom>
        </p:spPr>
      </p:pic>
    </p:spTree>
    <p:extLst>
      <p:ext uri="{BB962C8B-B14F-4D97-AF65-F5344CB8AC3E}">
        <p14:creationId xmlns:p14="http://schemas.microsoft.com/office/powerpoint/2010/main" val="9638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0C0"/>
                </a:solidFill>
              </a:rPr>
              <a:t>June 22, 2018 on the GO </a:t>
            </a:r>
            <a:r>
              <a:rPr lang="en-US" b="1" dirty="0" err="1" smtClean="0">
                <a:solidFill>
                  <a:srgbClr val="0070C0"/>
                </a:solidFill>
              </a:rPr>
              <a:t>Ynares</a:t>
            </a:r>
            <a:r>
              <a:rPr lang="en-US" b="1" dirty="0" smtClean="0">
                <a:solidFill>
                  <a:srgbClr val="0070C0"/>
                </a:solidFill>
              </a:rPr>
              <a:t> Electronic Services(YES) Tech4Ed</a:t>
            </a:r>
            <a:endParaRPr lang="en-US" b="1" dirty="0">
              <a:solidFill>
                <a:srgbClr val="0070C0"/>
              </a:solidFill>
            </a:endParaRPr>
          </a:p>
        </p:txBody>
      </p:sp>
      <p:pic>
        <p:nvPicPr>
          <p:cNvPr id="614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3810000" cy="472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28800"/>
            <a:ext cx="35814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315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circle(in)">
                                      <p:cBhvr>
                                        <p:cTn id="12" dur="20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heel(1)">
                                      <p:cBhvr>
                                        <p:cTn id="17"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solidFill>
                  <a:srgbClr val="0070C0"/>
                </a:solidFill>
              </a:rPr>
              <a:t>July 12, 2017 at Rodriguez, Rizal</a:t>
            </a:r>
            <a:endParaRPr lang="en-US" sz="3600" b="1" dirty="0">
              <a:solidFill>
                <a:srgbClr val="0070C0"/>
              </a:solidFill>
            </a:endParaRPr>
          </a:p>
        </p:txBody>
      </p:sp>
      <p:pic>
        <p:nvPicPr>
          <p:cNvPr id="4" name="Content Placeholder 5" descr="July12,2017tech4edRodriguez7.jpg"/>
          <p:cNvPicPr>
            <a:picLocks noGrp="1" noChangeAspect="1"/>
          </p:cNvPicPr>
          <p:nvPr>
            <p:ph sz="quarter" idx="1"/>
          </p:nvPr>
        </p:nvPicPr>
        <p:blipFill>
          <a:blip r:embed="rId2"/>
          <a:stretch>
            <a:fillRect/>
          </a:stretch>
        </p:blipFill>
        <p:spPr>
          <a:xfrm>
            <a:off x="381000" y="1600200"/>
            <a:ext cx="4267201" cy="4525963"/>
          </a:xfrm>
        </p:spPr>
      </p:pic>
      <p:pic>
        <p:nvPicPr>
          <p:cNvPr id="5" name="Content Placeholder 3" descr="July12,2017tech4edRodriguez11.jpg"/>
          <p:cNvPicPr>
            <a:picLocks noChangeAspect="1"/>
          </p:cNvPicPr>
          <p:nvPr/>
        </p:nvPicPr>
        <p:blipFill>
          <a:blip r:embed="rId3"/>
          <a:stretch>
            <a:fillRect/>
          </a:stretch>
        </p:blipFill>
        <p:spPr>
          <a:xfrm>
            <a:off x="4953000" y="1524000"/>
            <a:ext cx="3855508" cy="4525963"/>
          </a:xfrm>
          <a:prstGeom prst="rect">
            <a:avLst/>
          </a:prstGeom>
        </p:spPr>
      </p:pic>
    </p:spTree>
    <p:extLst>
      <p:ext uri="{BB962C8B-B14F-4D97-AF65-F5344CB8AC3E}">
        <p14:creationId xmlns:p14="http://schemas.microsoft.com/office/powerpoint/2010/main" val="2537677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0C0"/>
                </a:solidFill>
              </a:rPr>
              <a:t>February 1, 2018 at </a:t>
            </a:r>
            <a:r>
              <a:rPr lang="en-US" b="1" dirty="0" err="1" smtClean="0">
                <a:solidFill>
                  <a:srgbClr val="0070C0"/>
                </a:solidFill>
              </a:rPr>
              <a:t>Brgy</a:t>
            </a:r>
            <a:r>
              <a:rPr lang="en-US" b="1" dirty="0" smtClean="0">
                <a:solidFill>
                  <a:srgbClr val="0070C0"/>
                </a:solidFill>
              </a:rPr>
              <a:t>. </a:t>
            </a:r>
            <a:r>
              <a:rPr lang="en-US" b="1" dirty="0" err="1" smtClean="0">
                <a:solidFill>
                  <a:srgbClr val="0070C0"/>
                </a:solidFill>
              </a:rPr>
              <a:t>Mayamot</a:t>
            </a:r>
            <a:r>
              <a:rPr lang="en-US" b="1" dirty="0" smtClean="0">
                <a:solidFill>
                  <a:srgbClr val="0070C0"/>
                </a:solidFill>
              </a:rPr>
              <a:t>, </a:t>
            </a:r>
            <a:r>
              <a:rPr lang="en-US" b="1" dirty="0" err="1" smtClean="0">
                <a:solidFill>
                  <a:srgbClr val="0070C0"/>
                </a:solidFill>
              </a:rPr>
              <a:t>Antipolo</a:t>
            </a:r>
            <a:r>
              <a:rPr lang="en-US" b="1" dirty="0" smtClean="0">
                <a:solidFill>
                  <a:srgbClr val="0070C0"/>
                </a:solidFill>
              </a:rPr>
              <a:t>, City</a:t>
            </a:r>
            <a:endParaRPr lang="en-US" b="1" dirty="0">
              <a:solidFill>
                <a:srgbClr val="0070C0"/>
              </a:solidFill>
            </a:endParaRP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41484" y="1600200"/>
            <a:ext cx="7299032" cy="487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179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heel(1)">
                                      <p:cBhvr>
                                        <p:cTn id="12"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3291"/>
            <a:ext cx="7696200" cy="1143000"/>
          </a:xfrm>
        </p:spPr>
        <p:txBody>
          <a:bodyPr>
            <a:normAutofit/>
          </a:bodyPr>
          <a:lstStyle/>
          <a:p>
            <a:pPr marL="0" indent="0" algn="ctr">
              <a:buNone/>
            </a:pPr>
            <a:r>
              <a:rPr lang="en-US" b="1" dirty="0" smtClean="0">
                <a:solidFill>
                  <a:srgbClr val="0070C0"/>
                </a:solidFill>
              </a:rPr>
              <a:t>January 30, 2017 at Quezon City Public Library</a:t>
            </a:r>
            <a:endParaRPr lang="en-US" b="1" dirty="0">
              <a:solidFill>
                <a:srgbClr val="0070C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828800"/>
            <a:ext cx="4066309"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828799"/>
            <a:ext cx="4267200" cy="483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0201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animEffect transition="in" filter="wipe(down)">
                                      <p:cBhvr>
                                        <p:cTn id="13" dur="500"/>
                                        <p:tgtEl>
                                          <p:spTgt spid="2355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3555"/>
                                        </p:tgtEl>
                                        <p:attrNameLst>
                                          <p:attrName>style.visibility</p:attrName>
                                        </p:attrNameLst>
                                      </p:cBhvr>
                                      <p:to>
                                        <p:strVal val="visible"/>
                                      </p:to>
                                    </p:set>
                                    <p:animEffect transition="in" filter="wheel(1)">
                                      <p:cBhvr>
                                        <p:cTn id="18"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Library\Desktop\29102162_1734121503277878_7417113520363274240_n.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44196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1000"/>
            <a:ext cx="3941618"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heel(1)">
                                      <p:cBhvr>
                                        <p:cTn id="14"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chemeClr val="tx2"/>
                </a:solidFill>
              </a:rPr>
              <a:t>Tech4Ed Launchings in Rizal Province in coordination with Rizal Provincial Library</a:t>
            </a:r>
            <a:endParaRPr lang="en-US" sz="3600" b="1" dirty="0">
              <a:solidFill>
                <a:schemeClr val="tx2"/>
              </a:solidFill>
            </a:endParaRP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819275" y="1665287"/>
            <a:ext cx="4743450"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June 22, 2018 on the GO </a:t>
            </a:r>
            <a:r>
              <a:rPr lang="en-US" b="1" dirty="0" err="1" smtClean="0">
                <a:solidFill>
                  <a:schemeClr val="tx2"/>
                </a:solidFill>
              </a:rPr>
              <a:t>Ynares</a:t>
            </a:r>
            <a:r>
              <a:rPr lang="en-US" b="1" dirty="0" smtClean="0">
                <a:solidFill>
                  <a:schemeClr val="tx2"/>
                </a:solidFill>
              </a:rPr>
              <a:t> Electronic Services(YES) Tech4Ed</a:t>
            </a:r>
            <a:endParaRPr lang="en-US" b="1" dirty="0">
              <a:solidFill>
                <a:schemeClr val="tx2"/>
              </a:solidFill>
            </a:endParaRPr>
          </a:p>
        </p:txBody>
      </p:sp>
      <p:pic>
        <p:nvPicPr>
          <p:cNvPr id="614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3810000" cy="472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28800"/>
            <a:ext cx="35814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6414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circle(in)">
                                      <p:cBhvr>
                                        <p:cTn id="12" dur="20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heel(1)">
                                      <p:cBhvr>
                                        <p:cTn id="17"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July 12, 2017 at Rodriguez, Rizal</a:t>
            </a:r>
            <a:endParaRPr lang="en-US" b="1" dirty="0">
              <a:solidFill>
                <a:schemeClr val="tx2"/>
              </a:solidFill>
            </a:endParaRPr>
          </a:p>
        </p:txBody>
      </p:sp>
      <p:pic>
        <p:nvPicPr>
          <p:cNvPr id="4" name="Content Placeholder 5" descr="July12,2017tech4edRodriguez7.jpg"/>
          <p:cNvPicPr>
            <a:picLocks noGrp="1" noChangeAspect="1"/>
          </p:cNvPicPr>
          <p:nvPr>
            <p:ph sz="quarter" idx="1"/>
          </p:nvPr>
        </p:nvPicPr>
        <p:blipFill>
          <a:blip r:embed="rId2"/>
          <a:stretch>
            <a:fillRect/>
          </a:stretch>
        </p:blipFill>
        <p:spPr>
          <a:xfrm>
            <a:off x="381000" y="1600200"/>
            <a:ext cx="4267201" cy="4525963"/>
          </a:xfrm>
        </p:spPr>
      </p:pic>
      <p:pic>
        <p:nvPicPr>
          <p:cNvPr id="5" name="Content Placeholder 3" descr="July12,2017tech4edRodriguez11.jpg"/>
          <p:cNvPicPr>
            <a:picLocks noChangeAspect="1"/>
          </p:cNvPicPr>
          <p:nvPr/>
        </p:nvPicPr>
        <p:blipFill>
          <a:blip r:embed="rId3"/>
          <a:stretch>
            <a:fillRect/>
          </a:stretch>
        </p:blipFill>
        <p:spPr>
          <a:xfrm>
            <a:off x="4953000" y="1524000"/>
            <a:ext cx="3855508" cy="4525963"/>
          </a:xfrm>
          <a:prstGeom prst="rect">
            <a:avLst/>
          </a:prstGeom>
        </p:spPr>
      </p:pic>
    </p:spTree>
    <p:extLst>
      <p:ext uri="{BB962C8B-B14F-4D97-AF65-F5344CB8AC3E}">
        <p14:creationId xmlns:p14="http://schemas.microsoft.com/office/powerpoint/2010/main" val="1493567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uly12,2017tech4edRodriguez14.jpg"/>
          <p:cNvPicPr>
            <a:picLocks noGrp="1" noChangeAspect="1"/>
          </p:cNvPicPr>
          <p:nvPr>
            <p:ph sz="quarter" idx="1"/>
          </p:nvPr>
        </p:nvPicPr>
        <p:blipFill>
          <a:blip r:embed="rId2"/>
          <a:stretch>
            <a:fillRect/>
          </a:stretch>
        </p:blipFill>
        <p:spPr>
          <a:xfrm>
            <a:off x="304800" y="762000"/>
            <a:ext cx="3962399" cy="5334000"/>
          </a:xfrm>
        </p:spPr>
      </p:pic>
      <p:pic>
        <p:nvPicPr>
          <p:cNvPr id="5" name="Content Placeholder 3" descr="July12,2017tech4edRodriguez13.jpg"/>
          <p:cNvPicPr>
            <a:picLocks noChangeAspect="1"/>
          </p:cNvPicPr>
          <p:nvPr/>
        </p:nvPicPr>
        <p:blipFill>
          <a:blip r:embed="rId3"/>
          <a:stretch>
            <a:fillRect/>
          </a:stretch>
        </p:blipFill>
        <p:spPr>
          <a:xfrm>
            <a:off x="4724400" y="796637"/>
            <a:ext cx="4114800" cy="5223163"/>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February 1, 2018 at </a:t>
            </a:r>
            <a:r>
              <a:rPr lang="en-US" b="1" dirty="0" err="1" smtClean="0">
                <a:solidFill>
                  <a:schemeClr val="tx2"/>
                </a:solidFill>
              </a:rPr>
              <a:t>Brgy</a:t>
            </a:r>
            <a:r>
              <a:rPr lang="en-US" b="1" dirty="0" smtClean="0">
                <a:solidFill>
                  <a:schemeClr val="tx2"/>
                </a:solidFill>
              </a:rPr>
              <a:t>. </a:t>
            </a:r>
            <a:r>
              <a:rPr lang="en-US" b="1" dirty="0" err="1" smtClean="0">
                <a:solidFill>
                  <a:schemeClr val="tx2"/>
                </a:solidFill>
              </a:rPr>
              <a:t>Mayamot</a:t>
            </a:r>
            <a:r>
              <a:rPr lang="en-US" b="1" dirty="0" smtClean="0">
                <a:solidFill>
                  <a:schemeClr val="tx2"/>
                </a:solidFill>
              </a:rPr>
              <a:t>, </a:t>
            </a:r>
            <a:r>
              <a:rPr lang="en-US" b="1" dirty="0" err="1" smtClean="0">
                <a:solidFill>
                  <a:schemeClr val="tx2"/>
                </a:solidFill>
              </a:rPr>
              <a:t>Antipolo</a:t>
            </a:r>
            <a:r>
              <a:rPr lang="en-US" b="1" dirty="0" smtClean="0">
                <a:solidFill>
                  <a:schemeClr val="tx2"/>
                </a:solidFill>
              </a:rPr>
              <a:t>, City</a:t>
            </a:r>
            <a:endParaRPr lang="en-US" b="1" dirty="0">
              <a:solidFill>
                <a:schemeClr val="tx2"/>
              </a:solidFill>
            </a:endParaRP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41484" y="1600200"/>
            <a:ext cx="7299032" cy="487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051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heel(1)">
                                      <p:cBhvr>
                                        <p:cTn id="12"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343400" cy="5186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38199"/>
            <a:ext cx="3962400" cy="518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1886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 calcmode="lin" valueType="num">
                                      <p:cBhvr>
                                        <p:cTn id="14" dur="500" fill="hold"/>
                                        <p:tgtEl>
                                          <p:spTgt spid="5123"/>
                                        </p:tgtEl>
                                        <p:attrNameLst>
                                          <p:attrName>ppt_w</p:attrName>
                                        </p:attrNameLst>
                                      </p:cBhvr>
                                      <p:tavLst>
                                        <p:tav tm="0">
                                          <p:val>
                                            <p:fltVal val="0"/>
                                          </p:val>
                                        </p:tav>
                                        <p:tav tm="100000">
                                          <p:val>
                                            <p:strVal val="#ppt_w"/>
                                          </p:val>
                                        </p:tav>
                                      </p:tavLst>
                                    </p:anim>
                                    <p:anim calcmode="lin" valueType="num">
                                      <p:cBhvr>
                                        <p:cTn id="15" dur="500" fill="hold"/>
                                        <p:tgtEl>
                                          <p:spTgt spid="5123"/>
                                        </p:tgtEl>
                                        <p:attrNameLst>
                                          <p:attrName>ppt_h</p:attrName>
                                        </p:attrNameLst>
                                      </p:cBhvr>
                                      <p:tavLst>
                                        <p:tav tm="0">
                                          <p:val>
                                            <p:fltVal val="0"/>
                                          </p:val>
                                        </p:tav>
                                        <p:tav tm="100000">
                                          <p:val>
                                            <p:strVal val="#ppt_h"/>
                                          </p:val>
                                        </p:tav>
                                      </p:tavLst>
                                    </p:anim>
                                    <p:animEffect transition="in" filter="fade">
                                      <p:cBhvr>
                                        <p:cTn id="16"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706562"/>
          </a:xfrm>
        </p:spPr>
        <p:txBody>
          <a:bodyPr>
            <a:noAutofit/>
          </a:bodyPr>
          <a:lstStyle/>
          <a:p>
            <a:r>
              <a:rPr lang="en-US" sz="3500" b="1" dirty="0" smtClean="0">
                <a:solidFill>
                  <a:schemeClr val="tx2"/>
                </a:solidFill>
              </a:rPr>
              <a:t>51Talk Orientation/Seminars in coordination with Rizal Provincial Library</a:t>
            </a:r>
            <a:br>
              <a:rPr lang="en-US" sz="3500" b="1" dirty="0" smtClean="0">
                <a:solidFill>
                  <a:schemeClr val="tx2"/>
                </a:solidFill>
              </a:rPr>
            </a:br>
            <a:endParaRPr lang="en-US" sz="3500" b="1" dirty="0">
              <a:solidFill>
                <a:schemeClr val="tx2"/>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8504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heel(1)">
                                      <p:cBhvr>
                                        <p:cTn id="12"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September 21, 2017 at Annex 1 </a:t>
            </a:r>
            <a:r>
              <a:rPr lang="en-US" b="1" dirty="0" err="1" smtClean="0">
                <a:solidFill>
                  <a:schemeClr val="tx2"/>
                </a:solidFill>
              </a:rPr>
              <a:t>Antipolo</a:t>
            </a:r>
            <a:r>
              <a:rPr lang="en-US" b="1" dirty="0" smtClean="0">
                <a:solidFill>
                  <a:schemeClr val="tx2"/>
                </a:solidFill>
              </a:rPr>
              <a:t>, City</a:t>
            </a:r>
            <a:endParaRPr lang="en-US" b="1" dirty="0">
              <a:solidFill>
                <a:schemeClr val="tx2"/>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686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5389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p:cTn id="13" dur="1000" fill="hold"/>
                                        <p:tgtEl>
                                          <p:spTgt spid="8194"/>
                                        </p:tgtEl>
                                        <p:attrNameLst>
                                          <p:attrName>ppt_w</p:attrName>
                                        </p:attrNameLst>
                                      </p:cBhvr>
                                      <p:tavLst>
                                        <p:tav tm="0">
                                          <p:val>
                                            <p:fltVal val="0"/>
                                          </p:val>
                                        </p:tav>
                                        <p:tav tm="100000">
                                          <p:val>
                                            <p:strVal val="#ppt_w"/>
                                          </p:val>
                                        </p:tav>
                                      </p:tavLst>
                                    </p:anim>
                                    <p:anim calcmode="lin" valueType="num">
                                      <p:cBhvr>
                                        <p:cTn id="14" dur="1000" fill="hold"/>
                                        <p:tgtEl>
                                          <p:spTgt spid="8194"/>
                                        </p:tgtEl>
                                        <p:attrNameLst>
                                          <p:attrName>ppt_h</p:attrName>
                                        </p:attrNameLst>
                                      </p:cBhvr>
                                      <p:tavLst>
                                        <p:tav tm="0">
                                          <p:val>
                                            <p:fltVal val="0"/>
                                          </p:val>
                                        </p:tav>
                                        <p:tav tm="100000">
                                          <p:val>
                                            <p:strVal val="#ppt_h"/>
                                          </p:val>
                                        </p:tav>
                                      </p:tavLst>
                                    </p:anim>
                                    <p:anim calcmode="lin" valueType="num">
                                      <p:cBhvr>
                                        <p:cTn id="15" dur="1000" fill="hold"/>
                                        <p:tgtEl>
                                          <p:spTgt spid="8194"/>
                                        </p:tgtEl>
                                        <p:attrNameLst>
                                          <p:attrName>style.rotation</p:attrName>
                                        </p:attrNameLst>
                                      </p:cBhvr>
                                      <p:tavLst>
                                        <p:tav tm="0">
                                          <p:val>
                                            <p:fltVal val="90"/>
                                          </p:val>
                                        </p:tav>
                                        <p:tav tm="100000">
                                          <p:val>
                                            <p:fltVal val="0"/>
                                          </p:val>
                                        </p:tav>
                                      </p:tavLst>
                                    </p:anim>
                                    <p:animEffect transition="in" filter="fade">
                                      <p:cBhvr>
                                        <p:cTn id="16"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September 21, 2017 at Rizal Provincial Library</a:t>
            </a:r>
            <a:endParaRPr lang="en-US" b="1" dirty="0">
              <a:solidFill>
                <a:schemeClr val="tx2"/>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458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979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0" y="786245"/>
            <a:ext cx="4038600" cy="5091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38200"/>
            <a:ext cx="4191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27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arn(inVertical)">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circle(in)">
                                      <p:cBhvr>
                                        <p:cTn id="12" dur="2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647700"/>
            <a:ext cx="38100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45720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257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down)">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barn(inVertical)">
                                      <p:cBhvr>
                                        <p:cTn id="1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November 19, 2017 at </a:t>
            </a:r>
            <a:r>
              <a:rPr lang="en-US" b="1" dirty="0" err="1" smtClean="0">
                <a:solidFill>
                  <a:schemeClr val="tx2"/>
                </a:solidFill>
              </a:rPr>
              <a:t>Tanay</a:t>
            </a:r>
            <a:r>
              <a:rPr lang="en-US" b="1" dirty="0" smtClean="0">
                <a:solidFill>
                  <a:schemeClr val="tx2"/>
                </a:solidFill>
              </a:rPr>
              <a:t> Municipal Library</a:t>
            </a:r>
            <a:endParaRPr lang="en-US" b="1" dirty="0">
              <a:solidFill>
                <a:schemeClr val="tx2"/>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07114"/>
            <a:ext cx="7924800" cy="481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1078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wheel(1)">
                                      <p:cBhvr>
                                        <p:cTn id="13"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44196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533400"/>
            <a:ext cx="3860222"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3353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wipe(down)">
                                      <p:cBhvr>
                                        <p:cTn id="12"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November 27, 2018 at </a:t>
            </a:r>
            <a:r>
              <a:rPr lang="en-US" b="1" dirty="0" err="1" smtClean="0">
                <a:solidFill>
                  <a:schemeClr val="tx2"/>
                </a:solidFill>
              </a:rPr>
              <a:t>Angono</a:t>
            </a:r>
            <a:r>
              <a:rPr lang="en-US" b="1" dirty="0" smtClean="0">
                <a:solidFill>
                  <a:schemeClr val="tx2"/>
                </a:solidFill>
              </a:rPr>
              <a:t>, Rizal</a:t>
            </a:r>
            <a:endParaRPr lang="en-US" b="1" dirty="0">
              <a:solidFill>
                <a:schemeClr val="tx2"/>
              </a:solidFill>
            </a:endParaRPr>
          </a:p>
        </p:txBody>
      </p:sp>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1600200"/>
            <a:ext cx="81534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890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wheel(1)">
                                      <p:cBhvr>
                                        <p:cTn id="12"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42672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51608"/>
            <a:ext cx="4038600" cy="5420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8179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circle(in)">
                                      <p:cBhvr>
                                        <p:cTn id="12"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Autofit/>
          </a:bodyPr>
          <a:lstStyle/>
          <a:p>
            <a:r>
              <a:rPr lang="en-US" b="1" dirty="0" smtClean="0">
                <a:solidFill>
                  <a:schemeClr val="tx2"/>
                </a:solidFill>
              </a:rPr>
              <a:t>KROPS Orientation for Farmers</a:t>
            </a:r>
            <a:endParaRPr lang="en-US" b="1" dirty="0">
              <a:solidFill>
                <a:schemeClr val="tx2"/>
              </a:solidFill>
            </a:endParaRPr>
          </a:p>
        </p:txBody>
      </p:sp>
      <p:pic>
        <p:nvPicPr>
          <p:cNvPr id="1536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905000" y="2803525"/>
            <a:ext cx="457200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53305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wipe(down)">
                                      <p:cBhvr>
                                        <p:cTn id="1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July 20, 2017 at Teresa, Rizal</a:t>
            </a:r>
            <a:endParaRPr lang="en-US" b="1" dirty="0">
              <a:solidFill>
                <a:schemeClr val="tx2"/>
              </a:solidFill>
            </a:endParaRPr>
          </a:p>
        </p:txBody>
      </p:sp>
      <p:pic>
        <p:nvPicPr>
          <p:cNvPr id="286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905000" y="2322512"/>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4836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circle(in)">
                                      <p:cBhvr>
                                        <p:cTn id="13"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November 23, 2017 at Municipality of </a:t>
            </a:r>
            <a:r>
              <a:rPr lang="en-US" b="1" dirty="0" err="1" smtClean="0">
                <a:solidFill>
                  <a:schemeClr val="tx2"/>
                </a:solidFill>
              </a:rPr>
              <a:t>Binangonan</a:t>
            </a:r>
            <a:endParaRPr lang="en-US" b="1" dirty="0">
              <a:solidFill>
                <a:schemeClr val="tx2"/>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66455"/>
            <a:ext cx="4409209"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66454"/>
            <a:ext cx="3886200" cy="472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8774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circle(in)">
                                      <p:cBhvr>
                                        <p:cTn id="12" dur="20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7411"/>
                                        </p:tgtEl>
                                        <p:attrNameLst>
                                          <p:attrName>style.visibility</p:attrName>
                                        </p:attrNameLst>
                                      </p:cBhvr>
                                      <p:to>
                                        <p:strVal val="visible"/>
                                      </p:to>
                                    </p:set>
                                    <p:animEffect transition="in" filter="wheel(1)">
                                      <p:cBhvr>
                                        <p:cTn id="17"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January 25, 2018 at San Mateo, Rizal</a:t>
            </a:r>
            <a:endParaRPr lang="en-US" b="1" dirty="0">
              <a:solidFill>
                <a:schemeClr val="tx2"/>
              </a:solidFill>
            </a:endParaRPr>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0386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0386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4767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wipe(down)">
                                      <p:cBhvr>
                                        <p:cTn id="14" dur="500"/>
                                        <p:tgtEl>
                                          <p:spTgt spid="1638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6387"/>
                                        </p:tgtEl>
                                        <p:attrNameLst>
                                          <p:attrName>style.visibility</p:attrName>
                                        </p:attrNameLst>
                                      </p:cBhvr>
                                      <p:to>
                                        <p:strVal val="visible"/>
                                      </p:to>
                                    </p:set>
                                    <p:animEffect transition="in" filter="wheel(1)">
                                      <p:cBhvr>
                                        <p:cTn id="19"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4953000"/>
          </a:xfrm>
        </p:spPr>
        <p:txBody>
          <a:bodyPr>
            <a:normAutofit/>
          </a:bodyPr>
          <a:lstStyle/>
          <a:p>
            <a:pPr algn="ctr"/>
            <a:r>
              <a:rPr lang="en-US" sz="7200" b="1" dirty="0" smtClean="0">
                <a:solidFill>
                  <a:srgbClr val="0070C0"/>
                </a:solidFill>
              </a:rPr>
              <a:t>Intensification of Barangay Reading Center Accreditation</a:t>
            </a:r>
            <a:endParaRPr lang="en-US" sz="7200" b="1" dirty="0">
              <a:solidFill>
                <a:srgbClr val="0070C0"/>
              </a:solidFill>
            </a:endParaRPr>
          </a:p>
        </p:txBody>
      </p:sp>
    </p:spTree>
    <p:extLst>
      <p:ext uri="{BB962C8B-B14F-4D97-AF65-F5344CB8AC3E}">
        <p14:creationId xmlns:p14="http://schemas.microsoft.com/office/powerpoint/2010/main" val="31172335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0C0"/>
                </a:solidFill>
              </a:rPr>
              <a:t>January 30, 2017 at Pasig City Public Library</a:t>
            </a:r>
            <a:endParaRPr lang="en-US" b="1" dirty="0">
              <a:solidFill>
                <a:srgbClr val="0070C0"/>
              </a:solidFill>
            </a:endParaRPr>
          </a:p>
        </p:txBody>
      </p:sp>
      <p:pic>
        <p:nvPicPr>
          <p:cNvPr id="2150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364207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00200"/>
            <a:ext cx="396240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26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circle(in)">
                                      <p:cBhvr>
                                        <p:cTn id="13" dur="2000"/>
                                        <p:tgtEl>
                                          <p:spTgt spid="2150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507"/>
                                        </p:tgtEl>
                                        <p:attrNameLst>
                                          <p:attrName>style.visibility</p:attrName>
                                        </p:attrNameLst>
                                      </p:cBhvr>
                                      <p:to>
                                        <p:strVal val="visible"/>
                                      </p:to>
                                    </p:set>
                                    <p:animEffect transition="in" filter="fade">
                                      <p:cBhvr>
                                        <p:cTn id="18" dur="1000"/>
                                        <p:tgtEl>
                                          <p:spTgt spid="21507"/>
                                        </p:tgtEl>
                                      </p:cBhvr>
                                    </p:animEffect>
                                    <p:anim calcmode="lin" valueType="num">
                                      <p:cBhvr>
                                        <p:cTn id="19" dur="1000" fill="hold"/>
                                        <p:tgtEl>
                                          <p:spTgt spid="21507"/>
                                        </p:tgtEl>
                                        <p:attrNameLst>
                                          <p:attrName>ppt_x</p:attrName>
                                        </p:attrNameLst>
                                      </p:cBhvr>
                                      <p:tavLst>
                                        <p:tav tm="0">
                                          <p:val>
                                            <p:strVal val="#ppt_x"/>
                                          </p:val>
                                        </p:tav>
                                        <p:tav tm="100000">
                                          <p:val>
                                            <p:strVal val="#ppt_x"/>
                                          </p:val>
                                        </p:tav>
                                      </p:tavLst>
                                    </p:anim>
                                    <p:anim calcmode="lin" valueType="num">
                                      <p:cBhvr>
                                        <p:cTn id="20"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July 21, 2017 at </a:t>
            </a:r>
            <a:r>
              <a:rPr lang="en-US" b="1" dirty="0" err="1" smtClean="0">
                <a:solidFill>
                  <a:schemeClr val="tx2"/>
                </a:solidFill>
              </a:rPr>
              <a:t>Brgy</a:t>
            </a:r>
            <a:r>
              <a:rPr lang="en-US" b="1" dirty="0" smtClean="0">
                <a:solidFill>
                  <a:schemeClr val="tx2"/>
                </a:solidFill>
              </a:rPr>
              <a:t>. San Isidro, </a:t>
            </a:r>
            <a:r>
              <a:rPr lang="en-US" b="1" dirty="0" err="1" smtClean="0">
                <a:solidFill>
                  <a:schemeClr val="tx2"/>
                </a:solidFill>
              </a:rPr>
              <a:t>Taytay</a:t>
            </a:r>
            <a:r>
              <a:rPr lang="en-US" b="1" dirty="0" smtClean="0">
                <a:solidFill>
                  <a:schemeClr val="tx2"/>
                </a:solidFill>
              </a:rPr>
              <a:t>, Rizal</a:t>
            </a:r>
            <a:endParaRPr lang="en-US" b="1" dirty="0">
              <a:solidFill>
                <a:schemeClr val="tx2"/>
              </a:solidFill>
            </a:endParaRPr>
          </a:p>
        </p:txBody>
      </p:sp>
      <p:pic>
        <p:nvPicPr>
          <p:cNvPr id="2560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810451" y="1600200"/>
            <a:ext cx="6761098" cy="487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62545"/>
            <a:ext cx="41910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254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603"/>
                                        </p:tgtEl>
                                        <p:attrNameLst>
                                          <p:attrName>style.visibility</p:attrName>
                                        </p:attrNameLst>
                                      </p:cBhvr>
                                      <p:to>
                                        <p:strVal val="visible"/>
                                      </p:to>
                                    </p:set>
                                    <p:animEffect transition="in" filter="barn(inVertical)">
                                      <p:cBhvr>
                                        <p:cTn id="13" dur="500"/>
                                        <p:tgtEl>
                                          <p:spTgt spid="2560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5602"/>
                                        </p:tgtEl>
                                        <p:attrNameLst>
                                          <p:attrName>style.visibility</p:attrName>
                                        </p:attrNameLst>
                                      </p:cBhvr>
                                      <p:to>
                                        <p:strVal val="visible"/>
                                      </p:to>
                                    </p:set>
                                    <p:animEffect transition="in" filter="wheel(1)">
                                      <p:cBhvr>
                                        <p:cTn id="18"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43434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91836"/>
            <a:ext cx="4038600" cy="5908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7292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1000"/>
                                        <p:tgtEl>
                                          <p:spTgt spid="26626"/>
                                        </p:tgtEl>
                                      </p:cBhvr>
                                    </p:animEffect>
                                    <p:anim calcmode="lin" valueType="num">
                                      <p:cBhvr>
                                        <p:cTn id="8" dur="1000" fill="hold"/>
                                        <p:tgtEl>
                                          <p:spTgt spid="26626"/>
                                        </p:tgtEl>
                                        <p:attrNameLst>
                                          <p:attrName>ppt_x</p:attrName>
                                        </p:attrNameLst>
                                      </p:cBhvr>
                                      <p:tavLst>
                                        <p:tav tm="0">
                                          <p:val>
                                            <p:strVal val="#ppt_x"/>
                                          </p:val>
                                        </p:tav>
                                        <p:tav tm="100000">
                                          <p:val>
                                            <p:strVal val="#ppt_x"/>
                                          </p:val>
                                        </p:tav>
                                      </p:tavLst>
                                    </p:anim>
                                    <p:anim calcmode="lin" valueType="num">
                                      <p:cBhvr>
                                        <p:cTn id="9"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6627"/>
                                        </p:tgtEl>
                                        <p:attrNameLst>
                                          <p:attrName>style.visibility</p:attrName>
                                        </p:attrNameLst>
                                      </p:cBhvr>
                                      <p:to>
                                        <p:strVal val="visible"/>
                                      </p:to>
                                    </p:set>
                                    <p:animEffect transition="in" filter="wipe(down)">
                                      <p:cBhvr>
                                        <p:cTn id="14"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August 11, 2017 at </a:t>
            </a:r>
            <a:r>
              <a:rPr lang="en-US" b="1" dirty="0" err="1" smtClean="0">
                <a:solidFill>
                  <a:schemeClr val="tx2"/>
                </a:solidFill>
              </a:rPr>
              <a:t>Brgy</a:t>
            </a:r>
            <a:r>
              <a:rPr lang="en-US" b="1" dirty="0" smtClean="0">
                <a:solidFill>
                  <a:schemeClr val="tx2"/>
                </a:solidFill>
              </a:rPr>
              <a:t>. Sta. Ana, </a:t>
            </a:r>
            <a:r>
              <a:rPr lang="en-US" b="1" dirty="0" err="1" smtClean="0">
                <a:solidFill>
                  <a:schemeClr val="tx2"/>
                </a:solidFill>
              </a:rPr>
              <a:t>Taytay</a:t>
            </a:r>
            <a:r>
              <a:rPr lang="en-US" b="1" dirty="0" smtClean="0">
                <a:solidFill>
                  <a:schemeClr val="tx2"/>
                </a:solidFill>
              </a:rPr>
              <a:t>, Rizal</a:t>
            </a:r>
            <a:endParaRPr lang="en-US" b="1" dirty="0">
              <a:solidFill>
                <a:schemeClr val="tx2"/>
              </a:solidFill>
            </a:endParaRPr>
          </a:p>
        </p:txBody>
      </p:sp>
      <p:pic>
        <p:nvPicPr>
          <p:cNvPr id="276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41148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434340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04895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wipe(down)">
                                      <p:cBhvr>
                                        <p:cTn id="12" dur="500"/>
                                        <p:tgtEl>
                                          <p:spTgt spid="2765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7651"/>
                                        </p:tgtEl>
                                        <p:attrNameLst>
                                          <p:attrName>style.visibility</p:attrName>
                                        </p:attrNameLst>
                                      </p:cBhvr>
                                      <p:to>
                                        <p:strVal val="visible"/>
                                      </p:to>
                                    </p:set>
                                    <p:animEffect transition="in" filter="wheel(1)">
                                      <p:cBhvr>
                                        <p:cTn id="17"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524000"/>
          </a:xfrm>
        </p:spPr>
        <p:txBody>
          <a:bodyPr>
            <a:normAutofit/>
          </a:bodyPr>
          <a:lstStyle/>
          <a:p>
            <a:pPr algn="ctr"/>
            <a:r>
              <a:rPr lang="en-US" sz="2300" b="1" dirty="0" smtClean="0">
                <a:solidFill>
                  <a:srgbClr val="0070C0"/>
                </a:solidFill>
              </a:rPr>
              <a:t>2</a:t>
            </a:r>
            <a:r>
              <a:rPr lang="en-US" sz="2300" b="1" baseline="30000" dirty="0" smtClean="0">
                <a:solidFill>
                  <a:srgbClr val="0070C0"/>
                </a:solidFill>
              </a:rPr>
              <a:t>nd</a:t>
            </a:r>
            <a:r>
              <a:rPr lang="en-US" sz="2300" b="1" dirty="0" smtClean="0">
                <a:solidFill>
                  <a:srgbClr val="0070C0"/>
                </a:solidFill>
              </a:rPr>
              <a:t> Place Poster Making Contest with the theme of </a:t>
            </a:r>
            <a:r>
              <a:rPr lang="en-US" sz="2300" b="1" dirty="0" err="1" smtClean="0">
                <a:solidFill>
                  <a:srgbClr val="0070C0"/>
                </a:solidFill>
              </a:rPr>
              <a:t>Limang</a:t>
            </a:r>
            <a:r>
              <a:rPr lang="en-US" sz="2300" b="1" dirty="0" smtClean="0">
                <a:solidFill>
                  <a:srgbClr val="0070C0"/>
                </a:solidFill>
              </a:rPr>
              <a:t> K para </a:t>
            </a:r>
            <a:r>
              <a:rPr lang="en-US" sz="2300" b="1" dirty="0" err="1" smtClean="0">
                <a:solidFill>
                  <a:srgbClr val="0070C0"/>
                </a:solidFill>
              </a:rPr>
              <a:t>maging</a:t>
            </a:r>
            <a:r>
              <a:rPr lang="en-US" sz="2300" b="1" dirty="0" smtClean="0">
                <a:solidFill>
                  <a:srgbClr val="0070C0"/>
                </a:solidFill>
              </a:rPr>
              <a:t> OK </a:t>
            </a:r>
            <a:r>
              <a:rPr lang="en-US" sz="2300" b="1" dirty="0" err="1" smtClean="0">
                <a:solidFill>
                  <a:srgbClr val="0070C0"/>
                </a:solidFill>
              </a:rPr>
              <a:t>sa</a:t>
            </a:r>
            <a:r>
              <a:rPr lang="en-US" sz="2300" b="1" dirty="0" smtClean="0">
                <a:solidFill>
                  <a:srgbClr val="0070C0"/>
                </a:solidFill>
              </a:rPr>
              <a:t> </a:t>
            </a:r>
            <a:r>
              <a:rPr lang="en-US" sz="2300" b="1" dirty="0" err="1" smtClean="0">
                <a:solidFill>
                  <a:srgbClr val="0070C0"/>
                </a:solidFill>
              </a:rPr>
              <a:t>Aklatan</a:t>
            </a:r>
            <a:r>
              <a:rPr lang="en-US" sz="2300" b="1" dirty="0" smtClean="0">
                <a:solidFill>
                  <a:srgbClr val="0070C0"/>
                </a:solidFill>
              </a:rPr>
              <a:t> for the National Conference of Librarians 2018</a:t>
            </a:r>
            <a:endParaRPr lang="en-US" sz="2300" b="1" dirty="0">
              <a:solidFill>
                <a:srgbClr val="0070C0"/>
              </a:solidFill>
            </a:endParaRPr>
          </a:p>
        </p:txBody>
      </p:sp>
      <p:pic>
        <p:nvPicPr>
          <p:cNvPr id="4" name="Content Placeholder 3" descr="Image may contain: 5 people"/>
          <p:cNvPicPr>
            <a:picLocks noGrp="1"/>
          </p:cNvPicPr>
          <p:nvPr>
            <p:ph sz="quarter" idx="1"/>
          </p:nvPr>
        </p:nvPicPr>
        <p:blipFill>
          <a:blip r:embed="rId2"/>
          <a:stretch>
            <a:fillRect/>
          </a:stretch>
        </p:blipFill>
        <p:spPr bwMode="auto">
          <a:xfrm>
            <a:off x="838200" y="2057400"/>
            <a:ext cx="7315200" cy="4416425"/>
          </a:xfrm>
          <a:prstGeom prst="rect">
            <a:avLst/>
          </a:prstGeom>
          <a:noFill/>
          <a:ln w="9525">
            <a:noFill/>
            <a:miter lim="800000"/>
            <a:headEnd/>
            <a:tailEnd/>
          </a:ln>
        </p:spPr>
      </p:pic>
    </p:spTree>
    <p:extLst>
      <p:ext uri="{BB962C8B-B14F-4D97-AF65-F5344CB8AC3E}">
        <p14:creationId xmlns:p14="http://schemas.microsoft.com/office/powerpoint/2010/main" val="278878030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000" b="1" dirty="0" smtClean="0">
                <a:solidFill>
                  <a:srgbClr val="0070C0"/>
                </a:solidFill>
              </a:rPr>
              <a:t>RESOLUTION ADOPTING 09 MARCH OF EVERY YEAR AS PUBLIC LIBRARY DAY PURSUANT TO PROC. NO. 563, S. 1959</a:t>
            </a:r>
            <a:endParaRPr lang="en-US" sz="2000" b="1" dirty="0">
              <a:solidFill>
                <a:srgbClr val="0070C0"/>
              </a:solidFill>
            </a:endParaRPr>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362200" y="1524000"/>
            <a:ext cx="4572000" cy="510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2775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7848600" cy="4876800"/>
          </a:xfrm>
        </p:spPr>
        <p:txBody>
          <a:bodyPr>
            <a:normAutofit/>
          </a:bodyPr>
          <a:lstStyle/>
          <a:p>
            <a:pPr algn="ctr"/>
            <a:r>
              <a:rPr lang="en-US" sz="6000" b="1" dirty="0" smtClean="0">
                <a:solidFill>
                  <a:srgbClr val="0070C0"/>
                </a:solidFill>
              </a:rPr>
              <a:t>TRIPLE CELEBRATION OF PUBLIC LIBRARY DAY, MARCH 9, 2018 </a:t>
            </a:r>
            <a:endParaRPr lang="en-US" sz="6000" b="1" dirty="0">
              <a:solidFill>
                <a:srgbClr val="0070C0"/>
              </a:solidFill>
            </a:endParaRPr>
          </a:p>
        </p:txBody>
      </p:sp>
    </p:spTree>
    <p:extLst>
      <p:ext uri="{BB962C8B-B14F-4D97-AF65-F5344CB8AC3E}">
        <p14:creationId xmlns:p14="http://schemas.microsoft.com/office/powerpoint/2010/main" val="35677307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67600" cy="1341438"/>
          </a:xfrm>
        </p:spPr>
        <p:txBody>
          <a:bodyPr>
            <a:normAutofit/>
          </a:bodyPr>
          <a:lstStyle/>
          <a:p>
            <a:pPr algn="ctr"/>
            <a:r>
              <a:rPr lang="en-US" sz="2400" b="1" dirty="0" smtClean="0">
                <a:solidFill>
                  <a:srgbClr val="0070C0"/>
                </a:solidFill>
              </a:rPr>
              <a:t>IT’S STORY TIME at BRGY. DOLORES W/ MAM JOAN GACULA and  KAP ALLAN DE LEON as GUEST STORYTELLERS</a:t>
            </a:r>
            <a:endParaRPr lang="en-US" sz="2400" b="1" dirty="0">
              <a:solidFill>
                <a:srgbClr val="0070C0"/>
              </a:solidFill>
            </a:endParaRPr>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38100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828800"/>
            <a:ext cx="39624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08732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barn(inVertical)">
                                      <p:cBhvr>
                                        <p:cTn id="14" dur="500"/>
                                        <p:tgtEl>
                                          <p:spTgt spid="61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wipe(down)">
                                      <p:cBhvr>
                                        <p:cTn id="1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1189038"/>
          </a:xfrm>
        </p:spPr>
        <p:txBody>
          <a:bodyPr>
            <a:normAutofit/>
          </a:bodyPr>
          <a:lstStyle/>
          <a:p>
            <a:pPr algn="ctr"/>
            <a:r>
              <a:rPr lang="en-US" sz="2400" b="1" dirty="0" smtClean="0">
                <a:solidFill>
                  <a:srgbClr val="0070C0"/>
                </a:solidFill>
              </a:rPr>
              <a:t>FREE and FUN TECHNOLOGY SEMINAR CONDUCTED BY DICT W/ VICE MAYOR BONOY GONZAGA AS GUEST</a:t>
            </a:r>
            <a:endParaRPr lang="en-US" sz="2400" b="1" dirty="0">
              <a:solidFill>
                <a:srgbClr val="0070C0"/>
              </a:solidFill>
            </a:endParaRPr>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0" y="1524000"/>
            <a:ext cx="3657600" cy="487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99" y="1524000"/>
            <a:ext cx="41148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96648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ipe(down)">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smtClean="0">
                <a:solidFill>
                  <a:srgbClr val="0070C0"/>
                </a:solidFill>
              </a:rPr>
              <a:t>MARIKINA VALLEY LIONS CLUB SHARED FOODS, TOYS AND STORIES W/ CHILDREN</a:t>
            </a:r>
            <a:endParaRPr lang="en-US" sz="2400" b="1" dirty="0">
              <a:solidFill>
                <a:srgbClr val="0070C0"/>
              </a:solidFill>
            </a:endParaRPr>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3553883"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0"/>
            <a:ext cx="38100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6627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wipe(down)">
                                      <p:cBhvr>
                                        <p:cTn id="1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533400"/>
            <a:ext cx="8382000" cy="5940552"/>
          </a:xfrm>
        </p:spPr>
        <p:txBody>
          <a:bodyPr/>
          <a:lstStyle/>
          <a:p>
            <a:pPr marL="0" indent="0" algn="ctr">
              <a:buNone/>
            </a:pPr>
            <a:endParaRPr lang="en-US" b="1" dirty="0" smtClean="0"/>
          </a:p>
          <a:p>
            <a:pPr marL="0" indent="0" algn="ctr">
              <a:buNone/>
            </a:pPr>
            <a:endParaRPr lang="en-US" b="1" dirty="0"/>
          </a:p>
          <a:p>
            <a:pPr marL="0" indent="0" algn="ctr">
              <a:buNone/>
            </a:pPr>
            <a:r>
              <a:rPr lang="en-US" b="1" dirty="0" smtClean="0">
                <a:solidFill>
                  <a:srgbClr val="0070C0"/>
                </a:solidFill>
              </a:rPr>
              <a:t>TO </a:t>
            </a:r>
            <a:r>
              <a:rPr lang="en-US" b="1" dirty="0">
                <a:solidFill>
                  <a:srgbClr val="0070C0"/>
                </a:solidFill>
              </a:rPr>
              <a:t>KNOW MORE ABOUT </a:t>
            </a:r>
            <a:r>
              <a:rPr lang="en-US" sz="3200" b="1" dirty="0">
                <a:solidFill>
                  <a:srgbClr val="0070C0"/>
                </a:solidFill>
              </a:rPr>
              <a:t>5K, </a:t>
            </a:r>
            <a:r>
              <a:rPr lang="en-US" b="1" dirty="0">
                <a:solidFill>
                  <a:srgbClr val="0070C0"/>
                </a:solidFill>
              </a:rPr>
              <a:t>PLEASE VISIT OUR WEBSITE @ </a:t>
            </a:r>
            <a:r>
              <a:rPr lang="en-US" b="1" dirty="0" smtClean="0">
                <a:solidFill>
                  <a:srgbClr val="0070C0"/>
                </a:solidFill>
              </a:rPr>
              <a:t>provinciallibrary.rizalprovince.ph</a:t>
            </a:r>
          </a:p>
          <a:p>
            <a:pPr marL="0" indent="0" algn="ctr">
              <a:buNone/>
            </a:pPr>
            <a:endParaRPr lang="en-US" b="1" dirty="0">
              <a:solidFill>
                <a:srgbClr val="0070C0"/>
              </a:solidFill>
            </a:endParaRPr>
          </a:p>
          <a:p>
            <a:pPr marL="0" indent="0" algn="ctr">
              <a:buNone/>
            </a:pPr>
            <a:r>
              <a:rPr lang="en-US" sz="4400" b="1" dirty="0" smtClean="0">
                <a:solidFill>
                  <a:srgbClr val="0070C0"/>
                </a:solidFill>
              </a:rPr>
              <a:t>THANK YOU!</a:t>
            </a:r>
            <a:endParaRPr lang="en-US" sz="4400" b="1" dirty="0">
              <a:solidFill>
                <a:srgbClr val="0070C0"/>
              </a:solidFill>
            </a:endParaRPr>
          </a:p>
        </p:txBody>
      </p:sp>
    </p:spTree>
    <p:extLst>
      <p:ext uri="{BB962C8B-B14F-4D97-AF65-F5344CB8AC3E}">
        <p14:creationId xmlns:p14="http://schemas.microsoft.com/office/powerpoint/2010/main" val="3330868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4191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324" y="685800"/>
            <a:ext cx="4291013"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08999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anim calcmode="lin" valueType="num">
                                      <p:cBhvr>
                                        <p:cTn id="8" dur="1000" fill="hold"/>
                                        <p:tgtEl>
                                          <p:spTgt spid="22530"/>
                                        </p:tgtEl>
                                        <p:attrNameLst>
                                          <p:attrName>ppt_x</p:attrName>
                                        </p:attrNameLst>
                                      </p:cBhvr>
                                      <p:tavLst>
                                        <p:tav tm="0">
                                          <p:val>
                                            <p:strVal val="#ppt_x"/>
                                          </p:val>
                                        </p:tav>
                                        <p:tav tm="100000">
                                          <p:val>
                                            <p:strVal val="#ppt_x"/>
                                          </p:val>
                                        </p:tav>
                                      </p:tavLst>
                                    </p:anim>
                                    <p:anim calcmode="lin" valueType="num">
                                      <p:cBhvr>
                                        <p:cTn id="9"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467600" cy="1752600"/>
          </a:xfrm>
        </p:spPr>
        <p:txBody>
          <a:bodyPr>
            <a:noAutofit/>
          </a:bodyPr>
          <a:lstStyle/>
          <a:p>
            <a:pPr algn="ctr"/>
            <a:r>
              <a:rPr lang="en-US" sz="2800" b="1" dirty="0" smtClean="0">
                <a:solidFill>
                  <a:srgbClr val="0070C0"/>
                </a:solidFill>
              </a:rPr>
              <a:t>March 10, 2017 at </a:t>
            </a:r>
            <a:r>
              <a:rPr lang="en-US" sz="2800" b="1" dirty="0" err="1" smtClean="0">
                <a:solidFill>
                  <a:srgbClr val="0070C0"/>
                </a:solidFill>
              </a:rPr>
              <a:t>Batangas</a:t>
            </a:r>
            <a:r>
              <a:rPr lang="en-US" sz="2800" b="1" dirty="0">
                <a:solidFill>
                  <a:srgbClr val="0070C0"/>
                </a:solidFill>
              </a:rPr>
              <a:t> </a:t>
            </a:r>
            <a:r>
              <a:rPr lang="en-US" sz="2800" b="1" dirty="0" smtClean="0">
                <a:solidFill>
                  <a:srgbClr val="0070C0"/>
                </a:solidFill>
              </a:rPr>
              <a:t>Public Library</a:t>
            </a:r>
            <a:endParaRPr lang="en-US" sz="2800" b="1" dirty="0">
              <a:solidFill>
                <a:srgbClr val="0070C0"/>
              </a:solidFill>
            </a:endParaRPr>
          </a:p>
        </p:txBody>
      </p:sp>
      <p:pic>
        <p:nvPicPr>
          <p:cNvPr id="1843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09600" y="2362200"/>
            <a:ext cx="7467600" cy="410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33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8434"/>
                                        </p:tgtEl>
                                        <p:attrNameLst>
                                          <p:attrName>style.visibility</p:attrName>
                                        </p:attrNameLst>
                                      </p:cBhvr>
                                      <p:to>
                                        <p:strVal val="visible"/>
                                      </p:to>
                                    </p:set>
                                    <p:animEffect transition="in" filter="circle(in)">
                                      <p:cBhvr>
                                        <p:cTn id="14" dur="2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838</TotalTime>
  <Words>685</Words>
  <Application>Microsoft Office PowerPoint</Application>
  <PresentationFormat>On-screen Show (4:3)</PresentationFormat>
  <Paragraphs>91</Paragraphs>
  <Slides>79</Slides>
  <Notes>0</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Oriel</vt:lpstr>
      <vt:lpstr>5K  OVERVIEW</vt:lpstr>
      <vt:lpstr>PowerPoint Presentation</vt:lpstr>
      <vt:lpstr>April 19, 2017. Filed a Resolution for the new logo for the Rizal Provincial Library and was approved by the Sangguniang Panlalawigan ng Rizal</vt:lpstr>
      <vt:lpstr>BENCHMARKING </vt:lpstr>
      <vt:lpstr>January 30, 2017 at Quezon City Public Library</vt:lpstr>
      <vt:lpstr>PowerPoint Presentation</vt:lpstr>
      <vt:lpstr>January 30, 2017 at Pasig City Public Library</vt:lpstr>
      <vt:lpstr>PowerPoint Presentation</vt:lpstr>
      <vt:lpstr>March 10, 2017 at Batangas Public Library</vt:lpstr>
      <vt:lpstr>PowerPoint Presentation</vt:lpstr>
      <vt:lpstr>JULY 7, 2017, PANGASINAN PROVINCIAL LIBRARY</vt:lpstr>
      <vt:lpstr>April 10, 2017 Courtesy call to newly appointed NLP Director Mr. Cesar Gilbert Adriano and Asst. Director Edgardo Quiros, who presented to us the latest model of the British framework of modernization of Public Library</vt:lpstr>
      <vt:lpstr>BRITISH FRAMEWORK ON MODERNIZATION OF PUBLIC LIBRARIES</vt:lpstr>
      <vt:lpstr>COLLABORATION AND COORDINATION </vt:lpstr>
      <vt:lpstr>BRAINSTORMING WITH GOVERNOR NINI YNARES</vt:lpstr>
      <vt:lpstr>WITH VICE GOVENOR SAN JUAN</vt:lpstr>
      <vt:lpstr>WITH ATTY. NARAG, SP BOARD SECRETARY</vt:lpstr>
      <vt:lpstr>PLEASES MEMBERS OF RIZAL</vt:lpstr>
      <vt:lpstr>PowerPoint Presentation</vt:lpstr>
      <vt:lpstr>AMBISYON 2040</vt:lpstr>
      <vt:lpstr>PRES. DUTERTE 10-POINT AGENDA</vt:lpstr>
      <vt:lpstr>GOV. NINI YNARES DEV. PROGRAMS </vt:lpstr>
      <vt:lpstr>PowerPoint Presentation</vt:lpstr>
      <vt:lpstr>April 19, 2017. Filed a Resolution for the new logo for the Rizal Provincial Library and was approved by the Sangguniang Panlalawigan ng Rizal</vt:lpstr>
      <vt:lpstr>May 25-26, 2018 Conducted a seminar/workshop on Modernization of Public Libraries using the Philippine Framework, Pamilyang Rizaleno.</vt:lpstr>
      <vt:lpstr>PowerPoint Presentation</vt:lpstr>
      <vt:lpstr>PowerPoint Presentation</vt:lpstr>
      <vt:lpstr>KALIKASAN Tree Planting</vt:lpstr>
      <vt:lpstr>KALUSUGAN Storytelling during Medical Mission</vt:lpstr>
      <vt:lpstr>New Non-Project Grant for Japanese Economic &amp; Social Development Program</vt:lpstr>
      <vt:lpstr> KULTURA Cultural Heritage Section </vt:lpstr>
      <vt:lpstr>KABUHAYAN 51 Talk</vt:lpstr>
      <vt:lpstr>September 21, 2017 at Annex 1 Antipolo, City</vt:lpstr>
      <vt:lpstr>September 21, 2017 at Rizal Provincial Library</vt:lpstr>
      <vt:lpstr>November 19, 2017 at Tanay Municipal Library</vt:lpstr>
      <vt:lpstr>November 27, 2018 at Angono, Rizal</vt:lpstr>
      <vt:lpstr>KROPS Orientation for Farmers</vt:lpstr>
      <vt:lpstr>July 20, 2017 at Teresa, Rizal</vt:lpstr>
      <vt:lpstr>November 23, 2017 at Municipality of Binangonan</vt:lpstr>
      <vt:lpstr>January 25, 2018 at San Mateo, Rizal</vt:lpstr>
      <vt:lpstr>KARUNUNGAN Tech4Ed </vt:lpstr>
      <vt:lpstr>March 27, 2017 Soft Launching of Tech4Ed at Rizal Provincial Library</vt:lpstr>
      <vt:lpstr>PowerPoint Presentation</vt:lpstr>
      <vt:lpstr>PowerPoint Presentation</vt:lpstr>
      <vt:lpstr>April 7, 2017 Training of Digital Literacy at Rizal Provincial Library conducted by Mr. Wilson Censon and Mr. Mario Aya-ay from DICT</vt:lpstr>
      <vt:lpstr>PowerPoint Presentation</vt:lpstr>
      <vt:lpstr>June 22, 2018 on the GO Ynares Electronic Services(YES) Tech4Ed</vt:lpstr>
      <vt:lpstr>July 12, 2017 at Rodriguez, Rizal</vt:lpstr>
      <vt:lpstr>February 1, 2018 at Brgy. Mayamot, Antipolo, City</vt:lpstr>
      <vt:lpstr>PowerPoint Presentation</vt:lpstr>
      <vt:lpstr>Tech4Ed Launchings in Rizal Province in coordination with Rizal Provincial Library</vt:lpstr>
      <vt:lpstr>June 22, 2018 on the GO Ynares Electronic Services(YES) Tech4Ed</vt:lpstr>
      <vt:lpstr>July 12, 2017 at Rodriguez, Rizal</vt:lpstr>
      <vt:lpstr>PowerPoint Presentation</vt:lpstr>
      <vt:lpstr>February 1, 2018 at Brgy. Mayamot, Antipolo, City</vt:lpstr>
      <vt:lpstr>PowerPoint Presentation</vt:lpstr>
      <vt:lpstr>51Talk Orientation/Seminars in coordination with Rizal Provincial Library </vt:lpstr>
      <vt:lpstr>September 21, 2017 at Annex 1 Antipolo, City</vt:lpstr>
      <vt:lpstr>September 21, 2017 at Rizal Provincial Library</vt:lpstr>
      <vt:lpstr>PowerPoint Presentation</vt:lpstr>
      <vt:lpstr>November 19, 2017 at Tanay Municipal Library</vt:lpstr>
      <vt:lpstr>PowerPoint Presentation</vt:lpstr>
      <vt:lpstr>November 27, 2018 at Angono, Rizal</vt:lpstr>
      <vt:lpstr>PowerPoint Presentation</vt:lpstr>
      <vt:lpstr>KROPS Orientation for Farmers</vt:lpstr>
      <vt:lpstr>July 20, 2017 at Teresa, Rizal</vt:lpstr>
      <vt:lpstr>November 23, 2017 at Municipality of Binangonan</vt:lpstr>
      <vt:lpstr>January 25, 2018 at San Mateo, Rizal</vt:lpstr>
      <vt:lpstr>Intensification of Barangay Reading Center Accreditation</vt:lpstr>
      <vt:lpstr>July 21, 2017 at Brgy. San Isidro, Taytay, Rizal</vt:lpstr>
      <vt:lpstr>PowerPoint Presentation</vt:lpstr>
      <vt:lpstr>August 11, 2017 at Brgy. Sta. Ana, Taytay, Rizal</vt:lpstr>
      <vt:lpstr>2nd Place Poster Making Contest with the theme of Limang K para maging OK sa Aklatan for the National Conference of Librarians 2018</vt:lpstr>
      <vt:lpstr>RESOLUTION ADOPTING 09 MARCH OF EVERY YEAR AS PUBLIC LIBRARY DAY PURSUANT TO PROC. NO. 563, S. 1959</vt:lpstr>
      <vt:lpstr>TRIPLE CELEBRATION OF PUBLIC LIBRARY DAY, MARCH 9, 2018 </vt:lpstr>
      <vt:lpstr>IT’S STORY TIME at BRGY. DOLORES W/ MAM JOAN GACULA and  KAP ALLAN DE LEON as GUEST STORYTELLERS</vt:lpstr>
      <vt:lpstr>FREE and FUN TECHNOLOGY SEMINAR CONDUCTED BY DICT W/ VICE MAYOR BONOY GONZAGA AS GUEST</vt:lpstr>
      <vt:lpstr>MARIKINA VALLEY LIONS CLUB SHARED FOODS, TOYS AND STORIES W/ CHILDREN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dc:creator>
  <cp:lastModifiedBy>all</cp:lastModifiedBy>
  <cp:revision>101</cp:revision>
  <dcterms:created xsi:type="dcterms:W3CDTF">2018-03-12T05:49:02Z</dcterms:created>
  <dcterms:modified xsi:type="dcterms:W3CDTF">2018-03-13T14:02:24Z</dcterms:modified>
</cp:coreProperties>
</file>